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82" r:id="rId1"/>
  </p:sldMasterIdLst>
  <p:notesMasterIdLst>
    <p:notesMasterId r:id="rId30"/>
  </p:notesMasterIdLst>
  <p:sldIdLst>
    <p:sldId id="256" r:id="rId2"/>
    <p:sldId id="299" r:id="rId3"/>
    <p:sldId id="258" r:id="rId4"/>
    <p:sldId id="300" r:id="rId5"/>
    <p:sldId id="316" r:id="rId6"/>
    <p:sldId id="317" r:id="rId7"/>
    <p:sldId id="332" r:id="rId8"/>
    <p:sldId id="318" r:id="rId9"/>
    <p:sldId id="330" r:id="rId10"/>
    <p:sldId id="331" r:id="rId11"/>
    <p:sldId id="333" r:id="rId12"/>
    <p:sldId id="334" r:id="rId13"/>
    <p:sldId id="337" r:id="rId14"/>
    <p:sldId id="335" r:id="rId15"/>
    <p:sldId id="338" r:id="rId16"/>
    <p:sldId id="336" r:id="rId17"/>
    <p:sldId id="340" r:id="rId18"/>
    <p:sldId id="343" r:id="rId19"/>
    <p:sldId id="360" r:id="rId20"/>
    <p:sldId id="361" r:id="rId21"/>
    <p:sldId id="362" r:id="rId22"/>
    <p:sldId id="323" r:id="rId23"/>
    <p:sldId id="326" r:id="rId24"/>
    <p:sldId id="312" r:id="rId25"/>
    <p:sldId id="315" r:id="rId26"/>
    <p:sldId id="342" r:id="rId27"/>
    <p:sldId id="301" r:id="rId28"/>
    <p:sldId id="308" r:id="rId29"/>
  </p:sldIdLst>
  <p:sldSz cx="9144000" cy="5143500" type="screen16x9"/>
  <p:notesSz cx="6858000" cy="9144000"/>
  <p:embeddedFontLst>
    <p:embeddedFont>
      <p:font typeface="Calibri Light" panose="020F0302020204030204" pitchFamily="34" charset="0"/>
      <p:regular r:id="rId31"/>
      <p:italic r:id="rId32"/>
    </p:embeddedFont>
    <p:embeddedFont>
      <p:font typeface="Mukta" panose="020B0604020202020204" charset="0"/>
      <p:regular r:id="rId33"/>
      <p:bold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42BD70-C226-454E-8657-64DC983809AC}">
  <a:tblStyle styleId="{E042BD70-C226-454E-8657-64DC983809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d744ab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d744ab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d744abee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d744abee0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929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AAD347D-5ACD-4C99-B74B-A9C85AD731AF}" type="datetimeFigureOut">
              <a:rPr lang="en-US" smtClean="0"/>
              <a:t>5/9/2024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7027182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235287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576480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2083539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403"/>
        <p:cNvGrpSpPr/>
        <p:nvPr/>
      </p:nvGrpSpPr>
      <p:grpSpPr>
        <a:xfrm>
          <a:off x="0" y="0"/>
          <a:ext cx="0" cy="0"/>
          <a:chOff x="0" y="0"/>
          <a:chExt cx="0" cy="0"/>
        </a:xfrm>
      </p:grpSpPr>
      <p:sp>
        <p:nvSpPr>
          <p:cNvPr id="404" name="Google Shape;404;p1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405" name="Google Shape;405;p15"/>
          <p:cNvSpPr txBox="1">
            <a:spLocks noGrp="1"/>
          </p:cNvSpPr>
          <p:nvPr>
            <p:ph type="subTitle" idx="1"/>
          </p:nvPr>
        </p:nvSpPr>
        <p:spPr>
          <a:xfrm>
            <a:off x="1955516" y="2399725"/>
            <a:ext cx="23592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6" name="Google Shape;406;p15"/>
          <p:cNvSpPr txBox="1">
            <a:spLocks noGrp="1"/>
          </p:cNvSpPr>
          <p:nvPr>
            <p:ph type="title" idx="2"/>
          </p:nvPr>
        </p:nvSpPr>
        <p:spPr>
          <a:xfrm>
            <a:off x="2086616" y="2172875"/>
            <a:ext cx="2097000" cy="24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a:endParaRPr/>
          </a:p>
        </p:txBody>
      </p:sp>
      <p:sp>
        <p:nvSpPr>
          <p:cNvPr id="407" name="Google Shape;407;p15"/>
          <p:cNvSpPr txBox="1">
            <a:spLocks noGrp="1"/>
          </p:cNvSpPr>
          <p:nvPr>
            <p:ph type="title" idx="3" hasCustomPrompt="1"/>
          </p:nvPr>
        </p:nvSpPr>
        <p:spPr>
          <a:xfrm>
            <a:off x="2191016" y="1597125"/>
            <a:ext cx="18882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Font typeface="Mukta"/>
              <a:buNone/>
              <a:defRPr sz="12000">
                <a:latin typeface="Mukta"/>
                <a:ea typeface="Mukta"/>
                <a:cs typeface="Mukta"/>
                <a:sym typeface="Mukta"/>
              </a:defRPr>
            </a:lvl2pPr>
            <a:lvl3pPr lvl="2" algn="ctr" rtl="0">
              <a:spcBef>
                <a:spcPts val="0"/>
              </a:spcBef>
              <a:spcAft>
                <a:spcPts val="0"/>
              </a:spcAft>
              <a:buSzPts val="12000"/>
              <a:buFont typeface="Mukta"/>
              <a:buNone/>
              <a:defRPr sz="12000">
                <a:latin typeface="Mukta"/>
                <a:ea typeface="Mukta"/>
                <a:cs typeface="Mukta"/>
                <a:sym typeface="Mukta"/>
              </a:defRPr>
            </a:lvl3pPr>
            <a:lvl4pPr lvl="3" algn="ctr" rtl="0">
              <a:spcBef>
                <a:spcPts val="0"/>
              </a:spcBef>
              <a:spcAft>
                <a:spcPts val="0"/>
              </a:spcAft>
              <a:buSzPts val="12000"/>
              <a:buFont typeface="Mukta"/>
              <a:buNone/>
              <a:defRPr sz="12000">
                <a:latin typeface="Mukta"/>
                <a:ea typeface="Mukta"/>
                <a:cs typeface="Mukta"/>
                <a:sym typeface="Mukta"/>
              </a:defRPr>
            </a:lvl4pPr>
            <a:lvl5pPr lvl="4" algn="ctr" rtl="0">
              <a:spcBef>
                <a:spcPts val="0"/>
              </a:spcBef>
              <a:spcAft>
                <a:spcPts val="0"/>
              </a:spcAft>
              <a:buSzPts val="12000"/>
              <a:buFont typeface="Mukta"/>
              <a:buNone/>
              <a:defRPr sz="12000">
                <a:latin typeface="Mukta"/>
                <a:ea typeface="Mukta"/>
                <a:cs typeface="Mukta"/>
                <a:sym typeface="Mukta"/>
              </a:defRPr>
            </a:lvl5pPr>
            <a:lvl6pPr lvl="5" algn="ctr" rtl="0">
              <a:spcBef>
                <a:spcPts val="0"/>
              </a:spcBef>
              <a:spcAft>
                <a:spcPts val="0"/>
              </a:spcAft>
              <a:buSzPts val="12000"/>
              <a:buFont typeface="Mukta"/>
              <a:buNone/>
              <a:defRPr sz="12000">
                <a:latin typeface="Mukta"/>
                <a:ea typeface="Mukta"/>
                <a:cs typeface="Mukta"/>
                <a:sym typeface="Mukta"/>
              </a:defRPr>
            </a:lvl6pPr>
            <a:lvl7pPr lvl="6" algn="ctr" rtl="0">
              <a:spcBef>
                <a:spcPts val="0"/>
              </a:spcBef>
              <a:spcAft>
                <a:spcPts val="0"/>
              </a:spcAft>
              <a:buSzPts val="12000"/>
              <a:buFont typeface="Mukta"/>
              <a:buNone/>
              <a:defRPr sz="12000">
                <a:latin typeface="Mukta"/>
                <a:ea typeface="Mukta"/>
                <a:cs typeface="Mukta"/>
                <a:sym typeface="Mukta"/>
              </a:defRPr>
            </a:lvl7pPr>
            <a:lvl8pPr lvl="7" algn="ctr" rtl="0">
              <a:spcBef>
                <a:spcPts val="0"/>
              </a:spcBef>
              <a:spcAft>
                <a:spcPts val="0"/>
              </a:spcAft>
              <a:buSzPts val="12000"/>
              <a:buFont typeface="Mukta"/>
              <a:buNone/>
              <a:defRPr sz="12000">
                <a:latin typeface="Mukta"/>
                <a:ea typeface="Mukta"/>
                <a:cs typeface="Mukta"/>
                <a:sym typeface="Mukta"/>
              </a:defRPr>
            </a:lvl8pPr>
            <a:lvl9pPr lvl="8" algn="ctr" rtl="0">
              <a:spcBef>
                <a:spcPts val="0"/>
              </a:spcBef>
              <a:spcAft>
                <a:spcPts val="0"/>
              </a:spcAft>
              <a:buSzPts val="12000"/>
              <a:buFont typeface="Mukta"/>
              <a:buNone/>
              <a:defRPr sz="12000">
                <a:latin typeface="Mukta"/>
                <a:ea typeface="Mukta"/>
                <a:cs typeface="Mukta"/>
                <a:sym typeface="Mukta"/>
              </a:defRPr>
            </a:lvl9pPr>
          </a:lstStyle>
          <a:p>
            <a:r>
              <a:t>xx%</a:t>
            </a:r>
          </a:p>
        </p:txBody>
      </p:sp>
      <p:sp>
        <p:nvSpPr>
          <p:cNvPr id="408" name="Google Shape;408;p15"/>
          <p:cNvSpPr txBox="1">
            <a:spLocks noGrp="1"/>
          </p:cNvSpPr>
          <p:nvPr>
            <p:ph type="subTitle" idx="4"/>
          </p:nvPr>
        </p:nvSpPr>
        <p:spPr>
          <a:xfrm>
            <a:off x="4829281" y="2399725"/>
            <a:ext cx="23592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9" name="Google Shape;409;p15"/>
          <p:cNvSpPr txBox="1">
            <a:spLocks noGrp="1"/>
          </p:cNvSpPr>
          <p:nvPr>
            <p:ph type="title" idx="5"/>
          </p:nvPr>
        </p:nvSpPr>
        <p:spPr>
          <a:xfrm>
            <a:off x="4960381" y="2172875"/>
            <a:ext cx="2097000" cy="24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a:endParaRPr/>
          </a:p>
        </p:txBody>
      </p:sp>
      <p:sp>
        <p:nvSpPr>
          <p:cNvPr id="410" name="Google Shape;410;p15"/>
          <p:cNvSpPr txBox="1">
            <a:spLocks noGrp="1"/>
          </p:cNvSpPr>
          <p:nvPr>
            <p:ph type="title" idx="6" hasCustomPrompt="1"/>
          </p:nvPr>
        </p:nvSpPr>
        <p:spPr>
          <a:xfrm>
            <a:off x="5064781" y="1597125"/>
            <a:ext cx="18882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Font typeface="Mukta"/>
              <a:buNone/>
              <a:defRPr sz="12000">
                <a:latin typeface="Mukta"/>
                <a:ea typeface="Mukta"/>
                <a:cs typeface="Mukta"/>
                <a:sym typeface="Mukta"/>
              </a:defRPr>
            </a:lvl2pPr>
            <a:lvl3pPr lvl="2" algn="ctr" rtl="0">
              <a:spcBef>
                <a:spcPts val="0"/>
              </a:spcBef>
              <a:spcAft>
                <a:spcPts val="0"/>
              </a:spcAft>
              <a:buSzPts val="12000"/>
              <a:buFont typeface="Mukta"/>
              <a:buNone/>
              <a:defRPr sz="12000">
                <a:latin typeface="Mukta"/>
                <a:ea typeface="Mukta"/>
                <a:cs typeface="Mukta"/>
                <a:sym typeface="Mukta"/>
              </a:defRPr>
            </a:lvl3pPr>
            <a:lvl4pPr lvl="3" algn="ctr" rtl="0">
              <a:spcBef>
                <a:spcPts val="0"/>
              </a:spcBef>
              <a:spcAft>
                <a:spcPts val="0"/>
              </a:spcAft>
              <a:buSzPts val="12000"/>
              <a:buFont typeface="Mukta"/>
              <a:buNone/>
              <a:defRPr sz="12000">
                <a:latin typeface="Mukta"/>
                <a:ea typeface="Mukta"/>
                <a:cs typeface="Mukta"/>
                <a:sym typeface="Mukta"/>
              </a:defRPr>
            </a:lvl4pPr>
            <a:lvl5pPr lvl="4" algn="ctr" rtl="0">
              <a:spcBef>
                <a:spcPts val="0"/>
              </a:spcBef>
              <a:spcAft>
                <a:spcPts val="0"/>
              </a:spcAft>
              <a:buSzPts val="12000"/>
              <a:buFont typeface="Mukta"/>
              <a:buNone/>
              <a:defRPr sz="12000">
                <a:latin typeface="Mukta"/>
                <a:ea typeface="Mukta"/>
                <a:cs typeface="Mukta"/>
                <a:sym typeface="Mukta"/>
              </a:defRPr>
            </a:lvl5pPr>
            <a:lvl6pPr lvl="5" algn="ctr" rtl="0">
              <a:spcBef>
                <a:spcPts val="0"/>
              </a:spcBef>
              <a:spcAft>
                <a:spcPts val="0"/>
              </a:spcAft>
              <a:buSzPts val="12000"/>
              <a:buFont typeface="Mukta"/>
              <a:buNone/>
              <a:defRPr sz="12000">
                <a:latin typeface="Mukta"/>
                <a:ea typeface="Mukta"/>
                <a:cs typeface="Mukta"/>
                <a:sym typeface="Mukta"/>
              </a:defRPr>
            </a:lvl6pPr>
            <a:lvl7pPr lvl="6" algn="ctr" rtl="0">
              <a:spcBef>
                <a:spcPts val="0"/>
              </a:spcBef>
              <a:spcAft>
                <a:spcPts val="0"/>
              </a:spcAft>
              <a:buSzPts val="12000"/>
              <a:buFont typeface="Mukta"/>
              <a:buNone/>
              <a:defRPr sz="12000">
                <a:latin typeface="Mukta"/>
                <a:ea typeface="Mukta"/>
                <a:cs typeface="Mukta"/>
                <a:sym typeface="Mukta"/>
              </a:defRPr>
            </a:lvl7pPr>
            <a:lvl8pPr lvl="7" algn="ctr" rtl="0">
              <a:spcBef>
                <a:spcPts val="0"/>
              </a:spcBef>
              <a:spcAft>
                <a:spcPts val="0"/>
              </a:spcAft>
              <a:buSzPts val="12000"/>
              <a:buFont typeface="Mukta"/>
              <a:buNone/>
              <a:defRPr sz="12000">
                <a:latin typeface="Mukta"/>
                <a:ea typeface="Mukta"/>
                <a:cs typeface="Mukta"/>
                <a:sym typeface="Mukta"/>
              </a:defRPr>
            </a:lvl8pPr>
            <a:lvl9pPr lvl="8" algn="ctr" rtl="0">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1" name="Google Shape;411;p15"/>
          <p:cNvSpPr txBox="1">
            <a:spLocks noGrp="1"/>
          </p:cNvSpPr>
          <p:nvPr>
            <p:ph type="subTitle" idx="7"/>
          </p:nvPr>
        </p:nvSpPr>
        <p:spPr>
          <a:xfrm>
            <a:off x="1955516" y="3904800"/>
            <a:ext cx="23592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2" name="Google Shape;412;p15"/>
          <p:cNvSpPr txBox="1">
            <a:spLocks noGrp="1"/>
          </p:cNvSpPr>
          <p:nvPr>
            <p:ph type="title" idx="8"/>
          </p:nvPr>
        </p:nvSpPr>
        <p:spPr>
          <a:xfrm>
            <a:off x="2086616" y="3677950"/>
            <a:ext cx="2097000" cy="24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a:endParaRPr/>
          </a:p>
        </p:txBody>
      </p:sp>
      <p:sp>
        <p:nvSpPr>
          <p:cNvPr id="413" name="Google Shape;413;p15"/>
          <p:cNvSpPr txBox="1">
            <a:spLocks noGrp="1"/>
          </p:cNvSpPr>
          <p:nvPr>
            <p:ph type="title" idx="9" hasCustomPrompt="1"/>
          </p:nvPr>
        </p:nvSpPr>
        <p:spPr>
          <a:xfrm>
            <a:off x="2191016" y="3102200"/>
            <a:ext cx="18882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Font typeface="Mukta"/>
              <a:buNone/>
              <a:defRPr sz="12000">
                <a:latin typeface="Mukta"/>
                <a:ea typeface="Mukta"/>
                <a:cs typeface="Mukta"/>
                <a:sym typeface="Mukta"/>
              </a:defRPr>
            </a:lvl2pPr>
            <a:lvl3pPr lvl="2" algn="ctr" rtl="0">
              <a:spcBef>
                <a:spcPts val="0"/>
              </a:spcBef>
              <a:spcAft>
                <a:spcPts val="0"/>
              </a:spcAft>
              <a:buSzPts val="12000"/>
              <a:buFont typeface="Mukta"/>
              <a:buNone/>
              <a:defRPr sz="12000">
                <a:latin typeface="Mukta"/>
                <a:ea typeface="Mukta"/>
                <a:cs typeface="Mukta"/>
                <a:sym typeface="Mukta"/>
              </a:defRPr>
            </a:lvl3pPr>
            <a:lvl4pPr lvl="3" algn="ctr" rtl="0">
              <a:spcBef>
                <a:spcPts val="0"/>
              </a:spcBef>
              <a:spcAft>
                <a:spcPts val="0"/>
              </a:spcAft>
              <a:buSzPts val="12000"/>
              <a:buFont typeface="Mukta"/>
              <a:buNone/>
              <a:defRPr sz="12000">
                <a:latin typeface="Mukta"/>
                <a:ea typeface="Mukta"/>
                <a:cs typeface="Mukta"/>
                <a:sym typeface="Mukta"/>
              </a:defRPr>
            </a:lvl4pPr>
            <a:lvl5pPr lvl="4" algn="ctr" rtl="0">
              <a:spcBef>
                <a:spcPts val="0"/>
              </a:spcBef>
              <a:spcAft>
                <a:spcPts val="0"/>
              </a:spcAft>
              <a:buSzPts val="12000"/>
              <a:buFont typeface="Mukta"/>
              <a:buNone/>
              <a:defRPr sz="12000">
                <a:latin typeface="Mukta"/>
                <a:ea typeface="Mukta"/>
                <a:cs typeface="Mukta"/>
                <a:sym typeface="Mukta"/>
              </a:defRPr>
            </a:lvl5pPr>
            <a:lvl6pPr lvl="5" algn="ctr" rtl="0">
              <a:spcBef>
                <a:spcPts val="0"/>
              </a:spcBef>
              <a:spcAft>
                <a:spcPts val="0"/>
              </a:spcAft>
              <a:buSzPts val="12000"/>
              <a:buFont typeface="Mukta"/>
              <a:buNone/>
              <a:defRPr sz="12000">
                <a:latin typeface="Mukta"/>
                <a:ea typeface="Mukta"/>
                <a:cs typeface="Mukta"/>
                <a:sym typeface="Mukta"/>
              </a:defRPr>
            </a:lvl6pPr>
            <a:lvl7pPr lvl="6" algn="ctr" rtl="0">
              <a:spcBef>
                <a:spcPts val="0"/>
              </a:spcBef>
              <a:spcAft>
                <a:spcPts val="0"/>
              </a:spcAft>
              <a:buSzPts val="12000"/>
              <a:buFont typeface="Mukta"/>
              <a:buNone/>
              <a:defRPr sz="12000">
                <a:latin typeface="Mukta"/>
                <a:ea typeface="Mukta"/>
                <a:cs typeface="Mukta"/>
                <a:sym typeface="Mukta"/>
              </a:defRPr>
            </a:lvl7pPr>
            <a:lvl8pPr lvl="7" algn="ctr" rtl="0">
              <a:spcBef>
                <a:spcPts val="0"/>
              </a:spcBef>
              <a:spcAft>
                <a:spcPts val="0"/>
              </a:spcAft>
              <a:buSzPts val="12000"/>
              <a:buFont typeface="Mukta"/>
              <a:buNone/>
              <a:defRPr sz="12000">
                <a:latin typeface="Mukta"/>
                <a:ea typeface="Mukta"/>
                <a:cs typeface="Mukta"/>
                <a:sym typeface="Mukta"/>
              </a:defRPr>
            </a:lvl8pPr>
            <a:lvl9pPr lvl="8" algn="ctr" rtl="0">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4" name="Google Shape;414;p15"/>
          <p:cNvSpPr txBox="1">
            <a:spLocks noGrp="1"/>
          </p:cNvSpPr>
          <p:nvPr>
            <p:ph type="subTitle" idx="13"/>
          </p:nvPr>
        </p:nvSpPr>
        <p:spPr>
          <a:xfrm>
            <a:off x="4829281" y="3904800"/>
            <a:ext cx="23592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5" name="Google Shape;415;p15"/>
          <p:cNvSpPr txBox="1">
            <a:spLocks noGrp="1"/>
          </p:cNvSpPr>
          <p:nvPr>
            <p:ph type="title" idx="14"/>
          </p:nvPr>
        </p:nvSpPr>
        <p:spPr>
          <a:xfrm>
            <a:off x="4960381" y="3677950"/>
            <a:ext cx="2097000" cy="24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a:endParaRPr/>
          </a:p>
        </p:txBody>
      </p:sp>
      <p:sp>
        <p:nvSpPr>
          <p:cNvPr id="416" name="Google Shape;416;p15"/>
          <p:cNvSpPr txBox="1">
            <a:spLocks noGrp="1"/>
          </p:cNvSpPr>
          <p:nvPr>
            <p:ph type="title" idx="15" hasCustomPrompt="1"/>
          </p:nvPr>
        </p:nvSpPr>
        <p:spPr>
          <a:xfrm>
            <a:off x="5064781" y="3102200"/>
            <a:ext cx="18882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Font typeface="Mukta"/>
              <a:buNone/>
              <a:defRPr sz="12000">
                <a:latin typeface="Mukta"/>
                <a:ea typeface="Mukta"/>
                <a:cs typeface="Mukta"/>
                <a:sym typeface="Mukta"/>
              </a:defRPr>
            </a:lvl2pPr>
            <a:lvl3pPr lvl="2" algn="ctr" rtl="0">
              <a:spcBef>
                <a:spcPts val="0"/>
              </a:spcBef>
              <a:spcAft>
                <a:spcPts val="0"/>
              </a:spcAft>
              <a:buSzPts val="12000"/>
              <a:buFont typeface="Mukta"/>
              <a:buNone/>
              <a:defRPr sz="12000">
                <a:latin typeface="Mukta"/>
                <a:ea typeface="Mukta"/>
                <a:cs typeface="Mukta"/>
                <a:sym typeface="Mukta"/>
              </a:defRPr>
            </a:lvl3pPr>
            <a:lvl4pPr lvl="3" algn="ctr" rtl="0">
              <a:spcBef>
                <a:spcPts val="0"/>
              </a:spcBef>
              <a:spcAft>
                <a:spcPts val="0"/>
              </a:spcAft>
              <a:buSzPts val="12000"/>
              <a:buFont typeface="Mukta"/>
              <a:buNone/>
              <a:defRPr sz="12000">
                <a:latin typeface="Mukta"/>
                <a:ea typeface="Mukta"/>
                <a:cs typeface="Mukta"/>
                <a:sym typeface="Mukta"/>
              </a:defRPr>
            </a:lvl4pPr>
            <a:lvl5pPr lvl="4" algn="ctr" rtl="0">
              <a:spcBef>
                <a:spcPts val="0"/>
              </a:spcBef>
              <a:spcAft>
                <a:spcPts val="0"/>
              </a:spcAft>
              <a:buSzPts val="12000"/>
              <a:buFont typeface="Mukta"/>
              <a:buNone/>
              <a:defRPr sz="12000">
                <a:latin typeface="Mukta"/>
                <a:ea typeface="Mukta"/>
                <a:cs typeface="Mukta"/>
                <a:sym typeface="Mukta"/>
              </a:defRPr>
            </a:lvl5pPr>
            <a:lvl6pPr lvl="5" algn="ctr" rtl="0">
              <a:spcBef>
                <a:spcPts val="0"/>
              </a:spcBef>
              <a:spcAft>
                <a:spcPts val="0"/>
              </a:spcAft>
              <a:buSzPts val="12000"/>
              <a:buFont typeface="Mukta"/>
              <a:buNone/>
              <a:defRPr sz="12000">
                <a:latin typeface="Mukta"/>
                <a:ea typeface="Mukta"/>
                <a:cs typeface="Mukta"/>
                <a:sym typeface="Mukta"/>
              </a:defRPr>
            </a:lvl6pPr>
            <a:lvl7pPr lvl="6" algn="ctr" rtl="0">
              <a:spcBef>
                <a:spcPts val="0"/>
              </a:spcBef>
              <a:spcAft>
                <a:spcPts val="0"/>
              </a:spcAft>
              <a:buSzPts val="12000"/>
              <a:buFont typeface="Mukta"/>
              <a:buNone/>
              <a:defRPr sz="12000">
                <a:latin typeface="Mukta"/>
                <a:ea typeface="Mukta"/>
                <a:cs typeface="Mukta"/>
                <a:sym typeface="Mukta"/>
              </a:defRPr>
            </a:lvl7pPr>
            <a:lvl8pPr lvl="7" algn="ctr" rtl="0">
              <a:spcBef>
                <a:spcPts val="0"/>
              </a:spcBef>
              <a:spcAft>
                <a:spcPts val="0"/>
              </a:spcAft>
              <a:buSzPts val="12000"/>
              <a:buFont typeface="Mukta"/>
              <a:buNone/>
              <a:defRPr sz="12000">
                <a:latin typeface="Mukta"/>
                <a:ea typeface="Mukta"/>
                <a:cs typeface="Mukta"/>
                <a:sym typeface="Mukta"/>
              </a:defRPr>
            </a:lvl8pPr>
            <a:lvl9pPr lvl="8" algn="ctr" rtl="0">
              <a:spcBef>
                <a:spcPts val="0"/>
              </a:spcBef>
              <a:spcAft>
                <a:spcPts val="0"/>
              </a:spcAft>
              <a:buSzPts val="12000"/>
              <a:buFont typeface="Mukta"/>
              <a:buNone/>
              <a:defRPr sz="12000">
                <a:latin typeface="Mukta"/>
                <a:ea typeface="Mukta"/>
                <a:cs typeface="Mukta"/>
                <a:sym typeface="Mukta"/>
              </a:defRPr>
            </a:lvl9pPr>
          </a:lstStyle>
          <a:p>
            <a:r>
              <a:t>xx%</a:t>
            </a:r>
          </a:p>
        </p:txBody>
      </p:sp>
    </p:spTree>
    <p:extLst>
      <p:ext uri="{BB962C8B-B14F-4D97-AF65-F5344CB8AC3E}">
        <p14:creationId xmlns:p14="http://schemas.microsoft.com/office/powerpoint/2010/main" val="2010887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2"/>
        <p:cNvGrpSpPr/>
        <p:nvPr/>
      </p:nvGrpSpPr>
      <p:grpSpPr>
        <a:xfrm>
          <a:off x="0" y="0"/>
          <a:ext cx="0" cy="0"/>
          <a:chOff x="0" y="0"/>
          <a:chExt cx="0" cy="0"/>
        </a:xfrm>
      </p:grpSpPr>
      <p:sp>
        <p:nvSpPr>
          <p:cNvPr id="223" name="Google Shape;223;p9"/>
          <p:cNvSpPr txBox="1">
            <a:spLocks noGrp="1"/>
          </p:cNvSpPr>
          <p:nvPr>
            <p:ph type="title"/>
          </p:nvPr>
        </p:nvSpPr>
        <p:spPr>
          <a:xfrm>
            <a:off x="4572000" y="1878250"/>
            <a:ext cx="27432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4" name="Google Shape;224;p9"/>
          <p:cNvSpPr txBox="1">
            <a:spLocks noGrp="1"/>
          </p:cNvSpPr>
          <p:nvPr>
            <p:ph type="subTitle" idx="1"/>
          </p:nvPr>
        </p:nvSpPr>
        <p:spPr>
          <a:xfrm>
            <a:off x="4572000" y="2672780"/>
            <a:ext cx="2743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5" name="Google Shape;225;p9"/>
          <p:cNvSpPr txBox="1">
            <a:spLocks noGrp="1"/>
          </p:cNvSpPr>
          <p:nvPr>
            <p:ph type="title" idx="2" hasCustomPrompt="1"/>
          </p:nvPr>
        </p:nvSpPr>
        <p:spPr>
          <a:xfrm>
            <a:off x="4571988" y="1350638"/>
            <a:ext cx="1203300" cy="837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r" rtl="0">
              <a:spcBef>
                <a:spcPts val="0"/>
              </a:spcBef>
              <a:spcAft>
                <a:spcPts val="0"/>
              </a:spcAft>
              <a:buSzPts val="12000"/>
              <a:buFont typeface="Mukta"/>
              <a:buNone/>
              <a:defRPr sz="12000">
                <a:latin typeface="Mukta"/>
                <a:ea typeface="Mukta"/>
                <a:cs typeface="Mukta"/>
                <a:sym typeface="Mukta"/>
              </a:defRPr>
            </a:lvl2pPr>
            <a:lvl3pPr lvl="2" algn="r" rtl="0">
              <a:spcBef>
                <a:spcPts val="0"/>
              </a:spcBef>
              <a:spcAft>
                <a:spcPts val="0"/>
              </a:spcAft>
              <a:buSzPts val="12000"/>
              <a:buFont typeface="Mukta"/>
              <a:buNone/>
              <a:defRPr sz="12000">
                <a:latin typeface="Mukta"/>
                <a:ea typeface="Mukta"/>
                <a:cs typeface="Mukta"/>
                <a:sym typeface="Mukta"/>
              </a:defRPr>
            </a:lvl3pPr>
            <a:lvl4pPr lvl="3" algn="r" rtl="0">
              <a:spcBef>
                <a:spcPts val="0"/>
              </a:spcBef>
              <a:spcAft>
                <a:spcPts val="0"/>
              </a:spcAft>
              <a:buSzPts val="12000"/>
              <a:buFont typeface="Mukta"/>
              <a:buNone/>
              <a:defRPr sz="12000">
                <a:latin typeface="Mukta"/>
                <a:ea typeface="Mukta"/>
                <a:cs typeface="Mukta"/>
                <a:sym typeface="Mukta"/>
              </a:defRPr>
            </a:lvl4pPr>
            <a:lvl5pPr lvl="4" algn="r" rtl="0">
              <a:spcBef>
                <a:spcPts val="0"/>
              </a:spcBef>
              <a:spcAft>
                <a:spcPts val="0"/>
              </a:spcAft>
              <a:buSzPts val="12000"/>
              <a:buFont typeface="Mukta"/>
              <a:buNone/>
              <a:defRPr sz="12000">
                <a:latin typeface="Mukta"/>
                <a:ea typeface="Mukta"/>
                <a:cs typeface="Mukta"/>
                <a:sym typeface="Mukta"/>
              </a:defRPr>
            </a:lvl5pPr>
            <a:lvl6pPr lvl="5" algn="r" rtl="0">
              <a:spcBef>
                <a:spcPts val="0"/>
              </a:spcBef>
              <a:spcAft>
                <a:spcPts val="0"/>
              </a:spcAft>
              <a:buSzPts val="12000"/>
              <a:buFont typeface="Mukta"/>
              <a:buNone/>
              <a:defRPr sz="12000">
                <a:latin typeface="Mukta"/>
                <a:ea typeface="Mukta"/>
                <a:cs typeface="Mukta"/>
                <a:sym typeface="Mukta"/>
              </a:defRPr>
            </a:lvl6pPr>
            <a:lvl7pPr lvl="6" algn="r" rtl="0">
              <a:spcBef>
                <a:spcPts val="0"/>
              </a:spcBef>
              <a:spcAft>
                <a:spcPts val="0"/>
              </a:spcAft>
              <a:buSzPts val="12000"/>
              <a:buFont typeface="Mukta"/>
              <a:buNone/>
              <a:defRPr sz="12000">
                <a:latin typeface="Mukta"/>
                <a:ea typeface="Mukta"/>
                <a:cs typeface="Mukta"/>
                <a:sym typeface="Mukta"/>
              </a:defRPr>
            </a:lvl7pPr>
            <a:lvl8pPr lvl="7" algn="r" rtl="0">
              <a:spcBef>
                <a:spcPts val="0"/>
              </a:spcBef>
              <a:spcAft>
                <a:spcPts val="0"/>
              </a:spcAft>
              <a:buSzPts val="12000"/>
              <a:buFont typeface="Mukta"/>
              <a:buNone/>
              <a:defRPr sz="12000">
                <a:latin typeface="Mukta"/>
                <a:ea typeface="Mukta"/>
                <a:cs typeface="Mukta"/>
                <a:sym typeface="Mukta"/>
              </a:defRPr>
            </a:lvl8pPr>
            <a:lvl9pPr lvl="8" algn="r" rtl="0">
              <a:spcBef>
                <a:spcPts val="0"/>
              </a:spcBef>
              <a:spcAft>
                <a:spcPts val="0"/>
              </a:spcAft>
              <a:buSzPts val="12000"/>
              <a:buFont typeface="Mukta"/>
              <a:buNone/>
              <a:defRPr sz="12000">
                <a:latin typeface="Mukta"/>
                <a:ea typeface="Mukta"/>
                <a:cs typeface="Mukta"/>
                <a:sym typeface="Mukta"/>
              </a:defRPr>
            </a:lvl9pPr>
          </a:lstStyle>
          <a:p>
            <a:r>
              <a:t>xx%</a:t>
            </a:r>
          </a:p>
        </p:txBody>
      </p:sp>
    </p:spTree>
    <p:extLst>
      <p:ext uri="{BB962C8B-B14F-4D97-AF65-F5344CB8AC3E}">
        <p14:creationId xmlns:p14="http://schemas.microsoft.com/office/powerpoint/2010/main" val="2637572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81"/>
        <p:cNvGrpSpPr/>
        <p:nvPr/>
      </p:nvGrpSpPr>
      <p:grpSpPr>
        <a:xfrm>
          <a:off x="0" y="0"/>
          <a:ext cx="0" cy="0"/>
          <a:chOff x="0" y="0"/>
          <a:chExt cx="0" cy="0"/>
        </a:xfrm>
      </p:grpSpPr>
      <p:sp>
        <p:nvSpPr>
          <p:cNvPr id="182" name="Google Shape;182;p8"/>
          <p:cNvSpPr txBox="1">
            <a:spLocks noGrp="1"/>
          </p:cNvSpPr>
          <p:nvPr>
            <p:ph type="title"/>
          </p:nvPr>
        </p:nvSpPr>
        <p:spPr>
          <a:xfrm>
            <a:off x="2736150" y="1789650"/>
            <a:ext cx="3671700" cy="50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3" name="Google Shape;183;p8"/>
          <p:cNvSpPr txBox="1">
            <a:spLocks noGrp="1"/>
          </p:cNvSpPr>
          <p:nvPr>
            <p:ph type="subTitle" idx="1"/>
          </p:nvPr>
        </p:nvSpPr>
        <p:spPr>
          <a:xfrm>
            <a:off x="2736200" y="2290938"/>
            <a:ext cx="3671700" cy="106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57757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104656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95376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208933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08119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84269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822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3513672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3998214"/>
          </a:xfrm>
          <a:solidFill>
            <a:schemeClr val="accent1">
              <a:lumMod val="40000"/>
              <a:lumOff val="6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509A250-FF31-4206-8172-F9D3106AACB1}" type="datetimeFigureOut">
              <a:rPr lang="en-US" smtClean="0"/>
              <a:t>5/9/2024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52239358"/>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4AAD347D-5ACD-4C99-B74B-A9C85AD731AF}" type="datetimeFigureOut">
              <a:rPr lang="en-US" smtClean="0"/>
              <a:t>5/9/2024</a:t>
            </a:fld>
            <a:endParaRPr lang="en-US" dirty="0"/>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326672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alpha val="9820"/>
          </a:srgbClr>
        </a:solidFill>
        <a:effectLst/>
      </p:bgPr>
    </p:bg>
    <p:spTree>
      <p:nvGrpSpPr>
        <p:cNvPr id="1" name="Shape 871"/>
        <p:cNvGrpSpPr/>
        <p:nvPr/>
      </p:nvGrpSpPr>
      <p:grpSpPr>
        <a:xfrm>
          <a:off x="0" y="0"/>
          <a:ext cx="0" cy="0"/>
          <a:chOff x="0" y="0"/>
          <a:chExt cx="0" cy="0"/>
        </a:xfrm>
      </p:grpSpPr>
      <p:sp>
        <p:nvSpPr>
          <p:cNvPr id="4" name="Title 3">
            <a:extLst>
              <a:ext uri="{FF2B5EF4-FFF2-40B4-BE49-F238E27FC236}">
                <a16:creationId xmlns:a16="http://schemas.microsoft.com/office/drawing/2014/main" id="{DFD451B5-F3FE-4641-A644-1E288DD672F5}"/>
              </a:ext>
            </a:extLst>
          </p:cNvPr>
          <p:cNvSpPr>
            <a:spLocks noGrp="1"/>
          </p:cNvSpPr>
          <p:nvPr>
            <p:ph type="ctrTitle"/>
          </p:nvPr>
        </p:nvSpPr>
        <p:spPr>
          <a:xfrm>
            <a:off x="449419" y="1155468"/>
            <a:ext cx="8245162" cy="1106260"/>
          </a:xfrm>
        </p:spPr>
        <p:txBody>
          <a:bodyPr>
            <a:normAutofit fontScale="90000"/>
          </a:bodyPr>
          <a:lstStyle/>
          <a:p>
            <a:r>
              <a:rPr lang="en-US" dirty="0"/>
              <a:t>Air line Customer Satisfaction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258578" y="569239"/>
            <a:ext cx="288861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03000"/>
              </a:lnSpc>
              <a:spcBef>
                <a:spcPts val="0"/>
              </a:spcBef>
              <a:spcAft>
                <a:spcPts val="730"/>
              </a:spcAft>
            </a:pPr>
            <a:r>
              <a:rPr lang="en-US" sz="1800" b="1" dirty="0" err="1">
                <a:solidFill>
                  <a:srgbClr val="000000"/>
                </a:solidFill>
                <a:effectLst/>
                <a:latin typeface="Times New Roman" panose="02020603050405020304" pitchFamily="18" charset="0"/>
                <a:ea typeface="Times New Roman" panose="02020603050405020304" pitchFamily="18" charset="0"/>
              </a:rPr>
              <a:t>2.Box</a:t>
            </a:r>
            <a:r>
              <a:rPr lang="en-US" sz="1800" b="1" dirty="0">
                <a:solidFill>
                  <a:srgbClr val="000000"/>
                </a:solidFill>
                <a:effectLst/>
                <a:latin typeface="Times New Roman" panose="02020603050405020304" pitchFamily="18" charset="0"/>
                <a:ea typeface="Times New Roman" panose="02020603050405020304" pitchFamily="18" charset="0"/>
              </a:rPr>
              <a:t> Plot for each feature:</a:t>
            </a:r>
          </a:p>
        </p:txBody>
      </p:sp>
      <p:pic>
        <p:nvPicPr>
          <p:cNvPr id="8" name="Picture 7">
            <a:extLst>
              <a:ext uri="{FF2B5EF4-FFF2-40B4-BE49-F238E27FC236}">
                <a16:creationId xmlns:a16="http://schemas.microsoft.com/office/drawing/2014/main" id="{40322CC2-0D1B-46D4-AF07-1071584F97F7}"/>
              </a:ext>
            </a:extLst>
          </p:cNvPr>
          <p:cNvPicPr/>
          <p:nvPr/>
        </p:nvPicPr>
        <p:blipFill rotWithShape="1">
          <a:blip r:embed="rId2"/>
          <a:srcRect b="50000"/>
          <a:stretch/>
        </p:blipFill>
        <p:spPr>
          <a:xfrm>
            <a:off x="331354" y="929722"/>
            <a:ext cx="3937000" cy="3959225"/>
          </a:xfrm>
          <a:prstGeom prst="rect">
            <a:avLst/>
          </a:prstGeom>
        </p:spPr>
      </p:pic>
    </p:spTree>
    <p:extLst>
      <p:ext uri="{BB962C8B-B14F-4D97-AF65-F5344CB8AC3E}">
        <p14:creationId xmlns:p14="http://schemas.microsoft.com/office/powerpoint/2010/main" val="1576075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258578" y="569239"/>
            <a:ext cx="288861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03000"/>
              </a:lnSpc>
              <a:spcBef>
                <a:spcPts val="0"/>
              </a:spcBef>
              <a:spcAft>
                <a:spcPts val="730"/>
              </a:spcAft>
            </a:pPr>
            <a:r>
              <a:rPr lang="en-US" sz="1800" b="1" dirty="0" err="1">
                <a:solidFill>
                  <a:srgbClr val="000000"/>
                </a:solidFill>
                <a:effectLst/>
                <a:latin typeface="Times New Roman" panose="02020603050405020304" pitchFamily="18" charset="0"/>
                <a:ea typeface="Times New Roman" panose="02020603050405020304" pitchFamily="18" charset="0"/>
              </a:rPr>
              <a:t>2.Box</a:t>
            </a:r>
            <a:r>
              <a:rPr lang="en-US" sz="1800" b="1" dirty="0">
                <a:solidFill>
                  <a:srgbClr val="000000"/>
                </a:solidFill>
                <a:effectLst/>
                <a:latin typeface="Times New Roman" panose="02020603050405020304" pitchFamily="18" charset="0"/>
                <a:ea typeface="Times New Roman" panose="02020603050405020304" pitchFamily="18" charset="0"/>
              </a:rPr>
              <a:t> Plot for each feature:</a:t>
            </a:r>
          </a:p>
        </p:txBody>
      </p:sp>
      <p:pic>
        <p:nvPicPr>
          <p:cNvPr id="9" name="Picture 8">
            <a:extLst>
              <a:ext uri="{FF2B5EF4-FFF2-40B4-BE49-F238E27FC236}">
                <a16:creationId xmlns:a16="http://schemas.microsoft.com/office/drawing/2014/main" id="{402D8BBB-B91B-4068-95E0-7DBC70496280}"/>
              </a:ext>
            </a:extLst>
          </p:cNvPr>
          <p:cNvPicPr/>
          <p:nvPr/>
        </p:nvPicPr>
        <p:blipFill rotWithShape="1">
          <a:blip r:embed="rId2"/>
          <a:srcRect t="50000"/>
          <a:stretch/>
        </p:blipFill>
        <p:spPr>
          <a:xfrm>
            <a:off x="4688332" y="929721"/>
            <a:ext cx="3937000" cy="3959225"/>
          </a:xfrm>
          <a:prstGeom prst="rect">
            <a:avLst/>
          </a:prstGeom>
        </p:spPr>
      </p:pic>
      <p:sp>
        <p:nvSpPr>
          <p:cNvPr id="10" name="TextBox 9">
            <a:extLst>
              <a:ext uri="{FF2B5EF4-FFF2-40B4-BE49-F238E27FC236}">
                <a16:creationId xmlns:a16="http://schemas.microsoft.com/office/drawing/2014/main" id="{F6255438-AA79-4A83-813F-9D12BAB4D1FB}"/>
              </a:ext>
            </a:extLst>
          </p:cNvPr>
          <p:cNvSpPr txBox="1"/>
          <p:nvPr/>
        </p:nvSpPr>
        <p:spPr>
          <a:xfrm>
            <a:off x="116332" y="1502887"/>
            <a:ext cx="4027043" cy="2533332"/>
          </a:xfrm>
          <a:prstGeom prst="rect">
            <a:avLst/>
          </a:prstGeom>
          <a:noFill/>
        </p:spPr>
        <p:txBody>
          <a:bodyPr wrap="square">
            <a:spAutoFit/>
          </a:bodyPr>
          <a:lstStyle/>
          <a:p>
            <a:pPr marL="266700" marR="2540" indent="-635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It can be seeing that the delay time minutes exists so many outliers.</a:t>
            </a:r>
          </a:p>
          <a:p>
            <a:pPr marL="266700" marR="2540" indent="-635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 </a:t>
            </a:r>
          </a:p>
          <a:p>
            <a:pPr marL="266700" marR="2540" indent="-635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Generally, passenger satisfy with the baggage handling and inflight service where the score ranges from 3 to 5 while others mainly stay within 2 to 4 scores.</a:t>
            </a:r>
          </a:p>
        </p:txBody>
      </p:sp>
    </p:spTree>
    <p:extLst>
      <p:ext uri="{BB962C8B-B14F-4D97-AF65-F5344CB8AC3E}">
        <p14:creationId xmlns:p14="http://schemas.microsoft.com/office/powerpoint/2010/main" val="209737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sp>
        <p:nvSpPr>
          <p:cNvPr id="6" name="TextBox 5">
            <a:extLst>
              <a:ext uri="{FF2B5EF4-FFF2-40B4-BE49-F238E27FC236}">
                <a16:creationId xmlns:a16="http://schemas.microsoft.com/office/drawing/2014/main" id="{5BAA4552-2E13-4284-9235-CBF3BA31AA69}"/>
              </a:ext>
            </a:extLst>
          </p:cNvPr>
          <p:cNvSpPr txBox="1"/>
          <p:nvPr/>
        </p:nvSpPr>
        <p:spPr>
          <a:xfrm>
            <a:off x="521495" y="929722"/>
            <a:ext cx="8084288" cy="584263"/>
          </a:xfrm>
          <a:prstGeom prst="rect">
            <a:avLst/>
          </a:prstGeom>
          <a:noFill/>
        </p:spPr>
        <p:txBody>
          <a:bodyPr wrap="square">
            <a:spAutoFit/>
          </a:bodyPr>
          <a:lstStyle/>
          <a:p>
            <a:pPr marL="266700" marR="0" indent="0" algn="just">
              <a:lnSpc>
                <a:spcPct val="103000"/>
              </a:lnSpc>
              <a:spcBef>
                <a:spcPts val="0"/>
              </a:spcBef>
              <a:spcAft>
                <a:spcPts val="730"/>
              </a:spcAft>
            </a:pPr>
            <a:r>
              <a:rPr lang="en-US" sz="1600" dirty="0">
                <a:solidFill>
                  <a:srgbClr val="000000"/>
                </a:solidFill>
                <a:effectLst/>
                <a:latin typeface="Times New Roman" panose="02020603050405020304" pitchFamily="18" charset="0"/>
                <a:ea typeface="Times New Roman" panose="02020603050405020304" pitchFamily="18" charset="0"/>
              </a:rPr>
              <a:t>We compare customer features with services of air line features in order to know level of satisfaction of customer type about our </a:t>
            </a:r>
            <a:r>
              <a:rPr lang="en-US" sz="1600" dirty="0" err="1">
                <a:solidFill>
                  <a:srgbClr val="000000"/>
                </a:solidFill>
                <a:effectLst/>
                <a:latin typeface="Times New Roman" panose="02020603050405020304" pitchFamily="18" charset="0"/>
                <a:ea typeface="Times New Roman" panose="02020603050405020304" pitchFamily="18" charset="0"/>
              </a:rPr>
              <a:t>sevice</a:t>
            </a:r>
            <a:r>
              <a:rPr lang="en-US" sz="1600" dirty="0">
                <a:solidFill>
                  <a:srgbClr val="000000"/>
                </a:solidFill>
                <a:effectLst/>
                <a:latin typeface="Times New Roman" panose="02020603050405020304" pitchFamily="18" charset="0"/>
                <a:ea typeface="Times New Roman" panose="02020603050405020304" pitchFamily="18" charset="0"/>
              </a:rPr>
              <a:t> .</a:t>
            </a:r>
            <a:endParaRPr lang="en-US" sz="2400" dirty="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6FE9B47F-0499-4637-BA8C-4220CA5E78EE}"/>
              </a:ext>
            </a:extLst>
          </p:cNvPr>
          <p:cNvPicPr/>
          <p:nvPr/>
        </p:nvPicPr>
        <p:blipFill rotWithShape="1">
          <a:blip r:embed="rId2"/>
          <a:srcRect b="55599"/>
          <a:stretch/>
        </p:blipFill>
        <p:spPr>
          <a:xfrm>
            <a:off x="872726" y="1522946"/>
            <a:ext cx="2505021" cy="3479006"/>
          </a:xfrm>
          <a:prstGeom prst="rect">
            <a:avLst/>
          </a:prstGeom>
        </p:spPr>
      </p:pic>
      <p:pic>
        <p:nvPicPr>
          <p:cNvPr id="11" name="Picture 10">
            <a:extLst>
              <a:ext uri="{FF2B5EF4-FFF2-40B4-BE49-F238E27FC236}">
                <a16:creationId xmlns:a16="http://schemas.microsoft.com/office/drawing/2014/main" id="{3700AEE6-E004-43FB-B2AE-34DFE6D46B40}"/>
              </a:ext>
            </a:extLst>
          </p:cNvPr>
          <p:cNvPicPr/>
          <p:nvPr/>
        </p:nvPicPr>
        <p:blipFill rotWithShape="1">
          <a:blip r:embed="rId2"/>
          <a:srcRect t="44617" b="11115"/>
          <a:stretch/>
        </p:blipFill>
        <p:spPr>
          <a:xfrm>
            <a:off x="3394469" y="1522946"/>
            <a:ext cx="2390721" cy="3386485"/>
          </a:xfrm>
          <a:prstGeom prst="rect">
            <a:avLst/>
          </a:prstGeom>
        </p:spPr>
      </p:pic>
      <p:pic>
        <p:nvPicPr>
          <p:cNvPr id="12" name="Picture 11">
            <a:extLst>
              <a:ext uri="{FF2B5EF4-FFF2-40B4-BE49-F238E27FC236}">
                <a16:creationId xmlns:a16="http://schemas.microsoft.com/office/drawing/2014/main" id="{05965D5A-FB9F-483F-A4D5-B14137E111CB}"/>
              </a:ext>
            </a:extLst>
          </p:cNvPr>
          <p:cNvPicPr/>
          <p:nvPr/>
        </p:nvPicPr>
        <p:blipFill rotWithShape="1">
          <a:blip r:embed="rId2"/>
          <a:srcRect t="89201"/>
          <a:stretch/>
        </p:blipFill>
        <p:spPr>
          <a:xfrm>
            <a:off x="5801912" y="2571750"/>
            <a:ext cx="2679065" cy="912573"/>
          </a:xfrm>
          <a:prstGeom prst="rect">
            <a:avLst/>
          </a:prstGeom>
        </p:spPr>
      </p:pic>
    </p:spTree>
    <p:extLst>
      <p:ext uri="{BB962C8B-B14F-4D97-AF65-F5344CB8AC3E}">
        <p14:creationId xmlns:p14="http://schemas.microsoft.com/office/powerpoint/2010/main" val="230715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sp>
        <p:nvSpPr>
          <p:cNvPr id="8" name="TextBox 7">
            <a:extLst>
              <a:ext uri="{FF2B5EF4-FFF2-40B4-BE49-F238E27FC236}">
                <a16:creationId xmlns:a16="http://schemas.microsoft.com/office/drawing/2014/main" id="{69057CA4-1261-4331-B14A-0494DBE2C1BB}"/>
              </a:ext>
            </a:extLst>
          </p:cNvPr>
          <p:cNvSpPr txBox="1"/>
          <p:nvPr/>
        </p:nvSpPr>
        <p:spPr>
          <a:xfrm>
            <a:off x="611960" y="1165048"/>
            <a:ext cx="6319782" cy="2056460"/>
          </a:xfrm>
          <a:prstGeom prst="rect">
            <a:avLst/>
          </a:prstGeom>
          <a:noFill/>
        </p:spPr>
        <p:txBody>
          <a:bodyPr wrap="square">
            <a:spAutoFit/>
          </a:bodyPr>
          <a:lstStyle/>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The long flight distance make them more likely to satisfy the trip.</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But in average of delay time, they may not satisfy when time is 12.5 mins above.</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Between the male and female, there are no significant patterns.</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so this column or the information of if the customer male or female is not important as both have almost same pattern .</a:t>
            </a:r>
          </a:p>
        </p:txBody>
      </p:sp>
    </p:spTree>
    <p:extLst>
      <p:ext uri="{BB962C8B-B14F-4D97-AF65-F5344CB8AC3E}">
        <p14:creationId xmlns:p14="http://schemas.microsoft.com/office/powerpoint/2010/main" val="109185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pic>
        <p:nvPicPr>
          <p:cNvPr id="14" name="Picture 13">
            <a:extLst>
              <a:ext uri="{FF2B5EF4-FFF2-40B4-BE49-F238E27FC236}">
                <a16:creationId xmlns:a16="http://schemas.microsoft.com/office/drawing/2014/main" id="{AD68455B-A2F9-4C5B-8AC5-69F8F4BFCE55}"/>
              </a:ext>
            </a:extLst>
          </p:cNvPr>
          <p:cNvPicPr/>
          <p:nvPr/>
        </p:nvPicPr>
        <p:blipFill rotWithShape="1">
          <a:blip r:embed="rId2"/>
          <a:srcRect b="55480"/>
          <a:stretch/>
        </p:blipFill>
        <p:spPr>
          <a:xfrm>
            <a:off x="1700051" y="1053033"/>
            <a:ext cx="2673350" cy="3754000"/>
          </a:xfrm>
          <a:prstGeom prst="rect">
            <a:avLst/>
          </a:prstGeom>
        </p:spPr>
      </p:pic>
      <p:pic>
        <p:nvPicPr>
          <p:cNvPr id="15" name="Picture 14">
            <a:extLst>
              <a:ext uri="{FF2B5EF4-FFF2-40B4-BE49-F238E27FC236}">
                <a16:creationId xmlns:a16="http://schemas.microsoft.com/office/drawing/2014/main" id="{16A30F60-1D7C-49EA-B64B-43EA26AA2C1F}"/>
              </a:ext>
            </a:extLst>
          </p:cNvPr>
          <p:cNvPicPr/>
          <p:nvPr/>
        </p:nvPicPr>
        <p:blipFill rotWithShape="1">
          <a:blip r:embed="rId2"/>
          <a:srcRect t="44231"/>
          <a:stretch/>
        </p:blipFill>
        <p:spPr>
          <a:xfrm>
            <a:off x="5864226" y="220493"/>
            <a:ext cx="2673350" cy="4702514"/>
          </a:xfrm>
          <a:prstGeom prst="rect">
            <a:avLst/>
          </a:prstGeom>
        </p:spPr>
      </p:pic>
    </p:spTree>
    <p:extLst>
      <p:ext uri="{BB962C8B-B14F-4D97-AF65-F5344CB8AC3E}">
        <p14:creationId xmlns:p14="http://schemas.microsoft.com/office/powerpoint/2010/main" val="333290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sp>
        <p:nvSpPr>
          <p:cNvPr id="5" name="TextBox 4">
            <a:extLst>
              <a:ext uri="{FF2B5EF4-FFF2-40B4-BE49-F238E27FC236}">
                <a16:creationId xmlns:a16="http://schemas.microsoft.com/office/drawing/2014/main" id="{264E072C-D24E-4036-8FF9-90CCD9515A69}"/>
              </a:ext>
            </a:extLst>
          </p:cNvPr>
          <p:cNvSpPr txBox="1"/>
          <p:nvPr/>
        </p:nvSpPr>
        <p:spPr>
          <a:xfrm>
            <a:off x="538218" y="1106645"/>
            <a:ext cx="7723632" cy="3467616"/>
          </a:xfrm>
          <a:prstGeom prst="rect">
            <a:avLst/>
          </a:prstGeom>
          <a:noFill/>
        </p:spPr>
        <p:txBody>
          <a:bodyPr wrap="square">
            <a:spAutoFit/>
          </a:bodyPr>
          <a:lstStyle/>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For loyal customer:</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Age around 40:</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Satisfy on high flight </a:t>
            </a:r>
            <a:r>
              <a:rPr lang="en-US" sz="1800" dirty="0" err="1">
                <a:solidFill>
                  <a:srgbClr val="000000"/>
                </a:solidFill>
                <a:effectLst/>
                <a:latin typeface="Times New Roman" panose="02020603050405020304" pitchFamily="18" charset="0"/>
                <a:ea typeface="Times New Roman" panose="02020603050405020304" pitchFamily="18" charset="0"/>
              </a:rPr>
              <a:t>distance,seat</a:t>
            </a:r>
            <a:r>
              <a:rPr lang="en-US" sz="1800" dirty="0">
                <a:solidFill>
                  <a:srgbClr val="000000"/>
                </a:solidFill>
                <a:effectLst/>
                <a:latin typeface="Times New Roman" panose="02020603050405020304" pitchFamily="18" charset="0"/>
                <a:ea typeface="Times New Roman" panose="02020603050405020304" pitchFamily="18" charset="0"/>
              </a:rPr>
              <a:t> comfort, inflight entertainment, </a:t>
            </a:r>
            <a:r>
              <a:rPr lang="en-US" sz="1800" dirty="0" err="1">
                <a:solidFill>
                  <a:srgbClr val="000000"/>
                </a:solidFill>
                <a:effectLst/>
                <a:latin typeface="Times New Roman" panose="02020603050405020304" pitchFamily="18" charset="0"/>
                <a:ea typeface="Times New Roman" panose="02020603050405020304" pitchFamily="18" charset="0"/>
              </a:rPr>
              <a:t>cleanliness,leg</a:t>
            </a:r>
            <a:r>
              <a:rPr lang="en-US" sz="1800" dirty="0">
                <a:solidFill>
                  <a:srgbClr val="000000"/>
                </a:solidFill>
                <a:effectLst/>
                <a:latin typeface="Times New Roman" panose="02020603050405020304" pitchFamily="18" charset="0"/>
                <a:ea typeface="Times New Roman" panose="02020603050405020304" pitchFamily="18" charset="0"/>
              </a:rPr>
              <a:t> room </a:t>
            </a:r>
            <a:r>
              <a:rPr lang="en-US" sz="1800" dirty="0" err="1">
                <a:solidFill>
                  <a:srgbClr val="000000"/>
                </a:solidFill>
                <a:effectLst/>
                <a:latin typeface="Times New Roman" panose="02020603050405020304" pitchFamily="18" charset="0"/>
                <a:ea typeface="Times New Roman" panose="02020603050405020304" pitchFamily="18" charset="0"/>
              </a:rPr>
              <a:t>service,chekin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service,baggaging</a:t>
            </a:r>
            <a:r>
              <a:rPr lang="en-US" sz="1800" dirty="0">
                <a:solidFill>
                  <a:srgbClr val="000000"/>
                </a:solidFill>
                <a:effectLst/>
                <a:latin typeface="Times New Roman" panose="02020603050405020304" pitchFamily="18" charset="0"/>
                <a:ea typeface="Times New Roman" panose="02020603050405020304" pitchFamily="18" charset="0"/>
              </a:rPr>
              <a:t> service</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For disloyal customer:</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Age around 30:</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Satisfy on Inflight </a:t>
            </a:r>
            <a:r>
              <a:rPr lang="en-US" sz="1800" dirty="0" err="1">
                <a:solidFill>
                  <a:srgbClr val="000000"/>
                </a:solidFill>
                <a:effectLst/>
                <a:latin typeface="Times New Roman" panose="02020603050405020304" pitchFamily="18" charset="0"/>
                <a:ea typeface="Times New Roman" panose="02020603050405020304" pitchFamily="18" charset="0"/>
              </a:rPr>
              <a:t>wifi</a:t>
            </a:r>
            <a:r>
              <a:rPr lang="en-US" sz="1800" dirty="0">
                <a:solidFill>
                  <a:srgbClr val="000000"/>
                </a:solidFill>
                <a:effectLst/>
                <a:latin typeface="Times New Roman" panose="02020603050405020304" pitchFamily="18" charset="0"/>
                <a:ea typeface="Times New Roman" panose="02020603050405020304" pitchFamily="18" charset="0"/>
              </a:rPr>
              <a:t> service, ease of online </a:t>
            </a:r>
            <a:r>
              <a:rPr lang="en-US" sz="1800" dirty="0" err="1">
                <a:solidFill>
                  <a:srgbClr val="000000"/>
                </a:solidFill>
                <a:effectLst/>
                <a:latin typeface="Times New Roman" panose="02020603050405020304" pitchFamily="18" charset="0"/>
                <a:ea typeface="Times New Roman" panose="02020603050405020304" pitchFamily="18" charset="0"/>
              </a:rPr>
              <a:t>booking,online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boarding,on</a:t>
            </a:r>
            <a:r>
              <a:rPr lang="en-US" sz="1800" dirty="0">
                <a:solidFill>
                  <a:srgbClr val="000000"/>
                </a:solidFill>
                <a:effectLst/>
                <a:latin typeface="Times New Roman" panose="02020603050405020304" pitchFamily="18" charset="0"/>
                <a:ea typeface="Times New Roman" panose="02020603050405020304" pitchFamily="18" charset="0"/>
              </a:rPr>
              <a:t> board service ,</a:t>
            </a:r>
            <a:r>
              <a:rPr lang="en-US" sz="1800" dirty="0" err="1">
                <a:solidFill>
                  <a:srgbClr val="000000"/>
                </a:solidFill>
                <a:effectLst/>
                <a:latin typeface="Times New Roman" panose="02020603050405020304" pitchFamily="18" charset="0"/>
                <a:ea typeface="Times New Roman" panose="02020603050405020304" pitchFamily="18" charset="0"/>
              </a:rPr>
              <a:t>chekin</a:t>
            </a:r>
            <a:r>
              <a:rPr lang="en-US" sz="1800" dirty="0">
                <a:solidFill>
                  <a:srgbClr val="000000"/>
                </a:solidFill>
                <a:effectLst/>
                <a:latin typeface="Times New Roman" panose="02020603050405020304" pitchFamily="18" charset="0"/>
                <a:ea typeface="Times New Roman" panose="02020603050405020304" pitchFamily="18" charset="0"/>
              </a:rPr>
              <a:t> service</a:t>
            </a:r>
          </a:p>
          <a:p>
            <a:r>
              <a:rPr lang="en-US" sz="1800" dirty="0">
                <a:solidFill>
                  <a:srgbClr val="000000"/>
                </a:solidFill>
                <a:effectLst/>
                <a:latin typeface="Times New Roman" panose="02020603050405020304" pitchFamily="18" charset="0"/>
                <a:ea typeface="Times New Roman" panose="02020603050405020304" pitchFamily="18" charset="0"/>
              </a:rPr>
              <a:t>Again, they generally feel neutral or dissatisfied when the delay time minutes is 12.5 or above </a:t>
            </a:r>
            <a:endParaRPr lang="en-US" dirty="0"/>
          </a:p>
        </p:txBody>
      </p:sp>
    </p:spTree>
    <p:extLst>
      <p:ext uri="{BB962C8B-B14F-4D97-AF65-F5344CB8AC3E}">
        <p14:creationId xmlns:p14="http://schemas.microsoft.com/office/powerpoint/2010/main" val="423196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pic>
        <p:nvPicPr>
          <p:cNvPr id="6" name="Picture 5">
            <a:extLst>
              <a:ext uri="{FF2B5EF4-FFF2-40B4-BE49-F238E27FC236}">
                <a16:creationId xmlns:a16="http://schemas.microsoft.com/office/drawing/2014/main" id="{FAC64FC9-CA32-4D2B-8B5C-554084348636}"/>
              </a:ext>
            </a:extLst>
          </p:cNvPr>
          <p:cNvPicPr/>
          <p:nvPr/>
        </p:nvPicPr>
        <p:blipFill rotWithShape="1">
          <a:blip r:embed="rId2"/>
          <a:srcRect b="55949"/>
          <a:stretch/>
        </p:blipFill>
        <p:spPr>
          <a:xfrm>
            <a:off x="911698" y="1039194"/>
            <a:ext cx="2785110" cy="3870237"/>
          </a:xfrm>
          <a:prstGeom prst="rect">
            <a:avLst/>
          </a:prstGeom>
        </p:spPr>
      </p:pic>
      <p:pic>
        <p:nvPicPr>
          <p:cNvPr id="9" name="Picture 8">
            <a:extLst>
              <a:ext uri="{FF2B5EF4-FFF2-40B4-BE49-F238E27FC236}">
                <a16:creationId xmlns:a16="http://schemas.microsoft.com/office/drawing/2014/main" id="{505ABFCB-0BC2-436E-85D0-2684D1DE26B6}"/>
              </a:ext>
            </a:extLst>
          </p:cNvPr>
          <p:cNvPicPr/>
          <p:nvPr/>
        </p:nvPicPr>
        <p:blipFill rotWithShape="1">
          <a:blip r:embed="rId2"/>
          <a:srcRect t="44051"/>
          <a:stretch/>
        </p:blipFill>
        <p:spPr>
          <a:xfrm>
            <a:off x="5820672" y="113938"/>
            <a:ext cx="2785110" cy="4915623"/>
          </a:xfrm>
          <a:prstGeom prst="rect">
            <a:avLst/>
          </a:prstGeom>
        </p:spPr>
      </p:pic>
    </p:spTree>
    <p:extLst>
      <p:ext uri="{BB962C8B-B14F-4D97-AF65-F5344CB8AC3E}">
        <p14:creationId xmlns:p14="http://schemas.microsoft.com/office/powerpoint/2010/main" val="283970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sp>
        <p:nvSpPr>
          <p:cNvPr id="5" name="TextBox 4">
            <a:extLst>
              <a:ext uri="{FF2B5EF4-FFF2-40B4-BE49-F238E27FC236}">
                <a16:creationId xmlns:a16="http://schemas.microsoft.com/office/drawing/2014/main" id="{A0898EB2-684F-4B88-911C-B08F8ACB67B3}"/>
              </a:ext>
            </a:extLst>
          </p:cNvPr>
          <p:cNvSpPr txBox="1"/>
          <p:nvPr/>
        </p:nvSpPr>
        <p:spPr>
          <a:xfrm>
            <a:off x="737616" y="992291"/>
            <a:ext cx="7845552" cy="3377335"/>
          </a:xfrm>
          <a:prstGeom prst="rect">
            <a:avLst/>
          </a:prstGeom>
          <a:noFill/>
        </p:spPr>
        <p:txBody>
          <a:bodyPr wrap="square">
            <a:spAutoFit/>
          </a:bodyPr>
          <a:lstStyle/>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Business travel:</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satisfaction increase on long flight </a:t>
            </a:r>
            <a:r>
              <a:rPr lang="en-US" sz="1800" dirty="0" err="1">
                <a:solidFill>
                  <a:srgbClr val="000000"/>
                </a:solidFill>
                <a:effectLst/>
                <a:latin typeface="Times New Roman" panose="02020603050405020304" pitchFamily="18" charset="0"/>
                <a:ea typeface="Times New Roman" panose="02020603050405020304" pitchFamily="18" charset="0"/>
              </a:rPr>
              <a:t>distance,online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boarding,seat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comfort,inflight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entertaiment,on</a:t>
            </a:r>
            <a:r>
              <a:rPr lang="en-US" sz="1800" dirty="0">
                <a:solidFill>
                  <a:srgbClr val="000000"/>
                </a:solidFill>
                <a:effectLst/>
                <a:latin typeface="Times New Roman" panose="02020603050405020304" pitchFamily="18" charset="0"/>
                <a:ea typeface="Times New Roman" panose="02020603050405020304" pitchFamily="18" charset="0"/>
              </a:rPr>
              <a:t> board </a:t>
            </a:r>
            <a:r>
              <a:rPr lang="en-US" sz="1800" dirty="0" err="1">
                <a:solidFill>
                  <a:srgbClr val="000000"/>
                </a:solidFill>
                <a:effectLst/>
                <a:latin typeface="Times New Roman" panose="02020603050405020304" pitchFamily="18" charset="0"/>
                <a:ea typeface="Times New Roman" panose="02020603050405020304" pitchFamily="18" charset="0"/>
              </a:rPr>
              <a:t>service,food</a:t>
            </a:r>
            <a:r>
              <a:rPr lang="en-US" sz="1800" dirty="0">
                <a:solidFill>
                  <a:srgbClr val="000000"/>
                </a:solidFill>
                <a:effectLst/>
                <a:latin typeface="Times New Roman" panose="02020603050405020304" pitchFamily="18" charset="0"/>
                <a:ea typeface="Times New Roman" panose="02020603050405020304" pitchFamily="18" charset="0"/>
              </a:rPr>
              <a:t> and drink almost all features except gate location .</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12.5 or above .</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Personal travel:</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satisfaction increase on inflight </a:t>
            </a:r>
            <a:r>
              <a:rPr lang="en-US" sz="1800" dirty="0" err="1">
                <a:solidFill>
                  <a:srgbClr val="000000"/>
                </a:solidFill>
                <a:effectLst/>
                <a:latin typeface="Times New Roman" panose="02020603050405020304" pitchFamily="18" charset="0"/>
                <a:ea typeface="Times New Roman" panose="02020603050405020304" pitchFamily="18" charset="0"/>
              </a:rPr>
              <a:t>wifi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service,ease</a:t>
            </a:r>
            <a:r>
              <a:rPr lang="en-US" sz="1800" dirty="0">
                <a:solidFill>
                  <a:srgbClr val="000000"/>
                </a:solidFill>
                <a:effectLst/>
                <a:latin typeface="Times New Roman" panose="02020603050405020304" pitchFamily="18" charset="0"/>
                <a:ea typeface="Times New Roman" panose="02020603050405020304" pitchFamily="18" charset="0"/>
              </a:rPr>
              <a:t> of online </a:t>
            </a:r>
            <a:r>
              <a:rPr lang="en-US" sz="1800" dirty="0" err="1">
                <a:solidFill>
                  <a:srgbClr val="000000"/>
                </a:solidFill>
                <a:effectLst/>
                <a:latin typeface="Times New Roman" panose="02020603050405020304" pitchFamily="18" charset="0"/>
                <a:ea typeface="Times New Roman" panose="02020603050405020304" pitchFamily="18" charset="0"/>
              </a:rPr>
              <a:t>booking,online</a:t>
            </a:r>
            <a:r>
              <a:rPr lang="en-US" sz="1800" dirty="0">
                <a:solidFill>
                  <a:srgbClr val="000000"/>
                </a:solidFill>
                <a:effectLst/>
                <a:latin typeface="Times New Roman" panose="02020603050405020304" pitchFamily="18" charset="0"/>
                <a:ea typeface="Times New Roman" panose="02020603050405020304" pitchFamily="18" charset="0"/>
              </a:rPr>
              <a:t> boarding</a:t>
            </a:r>
          </a:p>
          <a:p>
            <a:pPr marL="0" marR="0" indent="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almost below 7.5 or above .</a:t>
            </a:r>
          </a:p>
        </p:txBody>
      </p:sp>
    </p:spTree>
    <p:extLst>
      <p:ext uri="{BB962C8B-B14F-4D97-AF65-F5344CB8AC3E}">
        <p14:creationId xmlns:p14="http://schemas.microsoft.com/office/powerpoint/2010/main" val="378875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US" dirty="0">
              <a:effectLst/>
              <a:latin typeface="Times New Roman" panose="02020603050405020304" pitchFamily="18" charset="0"/>
              <a:ea typeface="Times New Roman" panose="02020603050405020304" pitchFamily="18" charset="0"/>
            </a:endParaRPr>
          </a:p>
        </p:txBody>
      </p:sp>
      <p:sp>
        <p:nvSpPr>
          <p:cNvPr id="3" name="Rectangle 2"/>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pic>
        <p:nvPicPr>
          <p:cNvPr id="10" name="Picture 10"/>
          <p:cNvPicPr>
            <a:picLocks noChangeAspect="1"/>
          </p:cNvPicPr>
          <p:nvPr/>
        </p:nvPicPr>
        <p:blipFill>
          <a:blip r:embed="rId3"/>
          <a:srcRect l="-249" t="56034" r="249" b="-56034"/>
          <a:stretch>
            <a:fillRect/>
          </a:stretch>
        </p:blipFill>
        <p:spPr>
          <a:xfrm>
            <a:off x="5802948" y="1268095"/>
            <a:ext cx="2802255" cy="8839200"/>
          </a:xfrm>
          <a:prstGeom prst="rect">
            <a:avLst/>
          </a:prstGeom>
        </p:spPr>
      </p:pic>
      <p:pic>
        <p:nvPicPr>
          <p:cNvPr id="8" name="Picture 10"/>
          <p:cNvPicPr>
            <a:picLocks noChangeAspect="1"/>
          </p:cNvPicPr>
          <p:nvPr/>
        </p:nvPicPr>
        <p:blipFill>
          <a:blip r:embed="rId3"/>
          <a:srcRect b="66846"/>
          <a:stretch>
            <a:fillRect/>
          </a:stretch>
        </p:blipFill>
        <p:spPr>
          <a:xfrm>
            <a:off x="3050540" y="2262505"/>
            <a:ext cx="2802255" cy="2930525"/>
          </a:xfrm>
          <a:prstGeom prst="rect">
            <a:avLst/>
          </a:prstGeom>
        </p:spPr>
      </p:pic>
      <p:pic>
        <p:nvPicPr>
          <p:cNvPr id="9" name="Picture 10"/>
          <p:cNvPicPr>
            <a:picLocks noChangeAspect="1"/>
          </p:cNvPicPr>
          <p:nvPr/>
        </p:nvPicPr>
        <p:blipFill>
          <a:blip r:embed="rId3"/>
          <a:srcRect l="521" t="32931" r="-521" b="44203"/>
          <a:stretch>
            <a:fillRect/>
          </a:stretch>
        </p:blipFill>
        <p:spPr>
          <a:xfrm>
            <a:off x="208915" y="3157855"/>
            <a:ext cx="2802255" cy="2021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US" dirty="0">
              <a:effectLst/>
              <a:latin typeface="Times New Roman" panose="02020603050405020304" pitchFamily="18" charset="0"/>
              <a:ea typeface="Times New Roman" panose="02020603050405020304" pitchFamily="18" charset="0"/>
            </a:endParaRPr>
          </a:p>
        </p:txBody>
      </p:sp>
      <p:sp>
        <p:nvSpPr>
          <p:cNvPr id="3" name="Rectangle 2"/>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sp>
        <p:nvSpPr>
          <p:cNvPr id="6" name="TextBox 5"/>
          <p:cNvSpPr txBox="1"/>
          <p:nvPr/>
        </p:nvSpPr>
        <p:spPr>
          <a:xfrm>
            <a:off x="521495" y="929722"/>
            <a:ext cx="8084288" cy="4132580"/>
          </a:xfrm>
          <a:prstGeom prst="rect">
            <a:avLst/>
          </a:prstGeom>
          <a:noFill/>
        </p:spPr>
        <p:txBody>
          <a:bodyPr wrap="square">
            <a:spAutoFit/>
          </a:bodyPr>
          <a:lstStyle/>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 Business Class:</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satisfaction increase on long flight distance,inflight wifi service,inflight service,online boarding,seat comfort,inflight entertaiment,on board service,food and drink almost all features except gate location,ease of online booking and arrival time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12.5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Eco:</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all features except long flight distance,gate location,checkin services,baggage handling,inflight service and arrival time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11.25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Eco Pluse: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satisfaction increase on inflight wifi service,online boarding,seat comfort,inflight entertaiment,on board service,food and drink ,ease of online booking .</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11 or above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C3891BC6-FBF7-43C1-8750-B05E7505871A}"/>
              </a:ext>
            </a:extLst>
          </p:cNvPr>
          <p:cNvGraphicFramePr>
            <a:graphicFrameLocks noChangeAspect="1"/>
          </p:cNvGraphicFramePr>
          <p:nvPr>
            <p:extLst>
              <p:ext uri="{D42A27DB-BD31-4B8C-83A1-F6EECF244321}">
                <p14:modId xmlns:p14="http://schemas.microsoft.com/office/powerpoint/2010/main" val="4081707168"/>
              </p:ext>
            </p:extLst>
          </p:nvPr>
        </p:nvGraphicFramePr>
        <p:xfrm>
          <a:off x="1138829" y="1100138"/>
          <a:ext cx="6866342" cy="3304381"/>
        </p:xfrm>
        <a:graphic>
          <a:graphicData uri="http://schemas.openxmlformats.org/presentationml/2006/ole">
            <mc:AlternateContent xmlns:mc="http://schemas.openxmlformats.org/markup-compatibility/2006">
              <mc:Choice xmlns:v="urn:schemas-microsoft-com:vml" Requires="v">
                <p:oleObj spid="_x0000_s1028" name="Document" r:id="rId3" imgW="5923936" imgH="2850962" progId="Word.Document.12">
                  <p:embed/>
                </p:oleObj>
              </mc:Choice>
              <mc:Fallback>
                <p:oleObj name="Document" r:id="rId3" imgW="5923936" imgH="2850962" progId="Word.Document.12">
                  <p:embed/>
                  <p:pic>
                    <p:nvPicPr>
                      <p:cNvPr id="0" name=""/>
                      <p:cNvPicPr/>
                      <p:nvPr/>
                    </p:nvPicPr>
                    <p:blipFill>
                      <a:blip r:embed="rId4"/>
                      <a:stretch>
                        <a:fillRect/>
                      </a:stretch>
                    </p:blipFill>
                    <p:spPr>
                      <a:xfrm>
                        <a:off x="1138829" y="1100138"/>
                        <a:ext cx="6866342" cy="3304381"/>
                      </a:xfrm>
                      <a:prstGeom prst="rect">
                        <a:avLst/>
                      </a:prstGeom>
                    </p:spPr>
                  </p:pic>
                </p:oleObj>
              </mc:Fallback>
            </mc:AlternateContent>
          </a:graphicData>
        </a:graphic>
      </p:graphicFrame>
    </p:spTree>
    <p:extLst>
      <p:ext uri="{BB962C8B-B14F-4D97-AF65-F5344CB8AC3E}">
        <p14:creationId xmlns:p14="http://schemas.microsoft.com/office/powerpoint/2010/main" val="4097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US" dirty="0">
              <a:effectLst/>
              <a:latin typeface="Times New Roman" panose="02020603050405020304" pitchFamily="18" charset="0"/>
              <a:ea typeface="Times New Roman" panose="02020603050405020304" pitchFamily="18" charset="0"/>
            </a:endParaRPr>
          </a:p>
        </p:txBody>
      </p:sp>
      <p:sp>
        <p:nvSpPr>
          <p:cNvPr id="3" name="Rectangle 2"/>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pic>
        <p:nvPicPr>
          <p:cNvPr id="4" name="Picture 3"/>
          <p:cNvPicPr>
            <a:picLocks noChangeAspect="1"/>
          </p:cNvPicPr>
          <p:nvPr/>
        </p:nvPicPr>
        <p:blipFill>
          <a:blip r:embed="rId2"/>
          <a:srcRect b="55869"/>
          <a:stretch>
            <a:fillRect/>
          </a:stretch>
        </p:blipFill>
        <p:spPr>
          <a:xfrm>
            <a:off x="-71120" y="915035"/>
            <a:ext cx="3161030" cy="4228465"/>
          </a:xfrm>
          <a:prstGeom prst="rect">
            <a:avLst/>
          </a:prstGeom>
        </p:spPr>
      </p:pic>
      <p:pic>
        <p:nvPicPr>
          <p:cNvPr id="5" name="Picture 4"/>
          <p:cNvPicPr>
            <a:picLocks noChangeAspect="1"/>
          </p:cNvPicPr>
          <p:nvPr/>
        </p:nvPicPr>
        <p:blipFill>
          <a:blip r:embed="rId2"/>
          <a:srcRect t="44589" b="22440"/>
          <a:stretch>
            <a:fillRect/>
          </a:stretch>
        </p:blipFill>
        <p:spPr>
          <a:xfrm>
            <a:off x="3025775" y="1870075"/>
            <a:ext cx="3168015" cy="3159125"/>
          </a:xfrm>
          <a:prstGeom prst="rect">
            <a:avLst/>
          </a:prstGeom>
        </p:spPr>
      </p:pic>
      <p:pic>
        <p:nvPicPr>
          <p:cNvPr id="8" name="Picture 7"/>
          <p:cNvPicPr>
            <a:picLocks noChangeAspect="1"/>
          </p:cNvPicPr>
          <p:nvPr/>
        </p:nvPicPr>
        <p:blipFill>
          <a:blip r:embed="rId2"/>
          <a:srcRect t="77977"/>
          <a:stretch>
            <a:fillRect/>
          </a:stretch>
        </p:blipFill>
        <p:spPr>
          <a:xfrm>
            <a:off x="6193790" y="2834640"/>
            <a:ext cx="2606040" cy="2110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US" dirty="0">
              <a:effectLst/>
              <a:latin typeface="Times New Roman" panose="02020603050405020304" pitchFamily="18" charset="0"/>
              <a:ea typeface="Times New Roman" panose="02020603050405020304" pitchFamily="18" charset="0"/>
            </a:endParaRPr>
          </a:p>
        </p:txBody>
      </p:sp>
      <p:sp>
        <p:nvSpPr>
          <p:cNvPr id="3" name="Rectangle 2"/>
          <p:cNvSpPr>
            <a:spLocks noChangeArrowheads="1"/>
          </p:cNvSpPr>
          <p:nvPr/>
        </p:nvSpPr>
        <p:spPr bwMode="auto">
          <a:xfrm>
            <a:off x="538218" y="569239"/>
            <a:ext cx="4649671"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rtl="0">
              <a:lnSpc>
                <a:spcPct val="103000"/>
              </a:lnSpc>
              <a:spcBef>
                <a:spcPts val="0"/>
              </a:spcBef>
              <a:spcAft>
                <a:spcPts val="730"/>
              </a:spcAft>
            </a:pPr>
            <a:r>
              <a:rPr lang="en-US" b="1" dirty="0">
                <a:solidFill>
                  <a:srgbClr val="000000"/>
                </a:solidFill>
                <a:latin typeface="Times New Roman" panose="02020603050405020304" pitchFamily="18" charset="0"/>
                <a:ea typeface="Times New Roman" panose="02020603050405020304" pitchFamily="18" charset="0"/>
              </a:rPr>
              <a:t>3. </a:t>
            </a:r>
            <a:r>
              <a:rPr lang="en-US" sz="1800" b="1" dirty="0" err="1">
                <a:solidFill>
                  <a:srgbClr val="000000"/>
                </a:solidFill>
                <a:effectLst/>
                <a:latin typeface="Times New Roman" panose="02020603050405020304" pitchFamily="18" charset="0"/>
                <a:ea typeface="Times New Roman" panose="02020603050405020304" pitchFamily="18" charset="0"/>
              </a:rPr>
              <a:t>BarPlot</a:t>
            </a:r>
            <a:r>
              <a:rPr lang="en-US" sz="1800" b="1" dirty="0">
                <a:solidFill>
                  <a:srgbClr val="000000"/>
                </a:solidFill>
                <a:effectLst/>
                <a:latin typeface="Times New Roman" panose="02020603050405020304" pitchFamily="18" charset="0"/>
                <a:ea typeface="Times New Roman" panose="02020603050405020304" pitchFamily="18" charset="0"/>
              </a:rPr>
              <a:t> based on some important features:</a:t>
            </a:r>
          </a:p>
        </p:txBody>
      </p:sp>
      <p:sp>
        <p:nvSpPr>
          <p:cNvPr id="6" name="TextBox 5"/>
          <p:cNvSpPr txBox="1"/>
          <p:nvPr/>
        </p:nvSpPr>
        <p:spPr>
          <a:xfrm>
            <a:off x="521335" y="929640"/>
            <a:ext cx="8084185" cy="4713605"/>
          </a:xfrm>
          <a:prstGeom prst="rect">
            <a:avLst/>
          </a:prstGeom>
          <a:noFill/>
        </p:spPr>
        <p:txBody>
          <a:bodyPr wrap="square">
            <a:noAutofit/>
          </a:bodyPr>
          <a:lstStyle/>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child:they generally feel neutral or dissatisfied when the delay time minutes is 4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teenager:they generally feel neutral or dissatisfied when the delay time minutes is 8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youth:</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12.5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middle age: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satisfied most by long flight deistance more tha 1000</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13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old:</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they generally feel neutral or dissatisfied when the delay time minutes is 10 or above</a:t>
            </a:r>
          </a:p>
          <a:p>
            <a:pPr marL="266700" marR="0" indent="0" algn="just">
              <a:lnSpc>
                <a:spcPct val="103000"/>
              </a:lnSpc>
              <a:spcBef>
                <a:spcPts val="0"/>
              </a:spcBef>
              <a:spcAft>
                <a:spcPts val="730"/>
              </a:spcAft>
            </a:pPr>
            <a:r>
              <a:rPr lang="en-US" sz="1600">
                <a:solidFill>
                  <a:srgbClr val="000000"/>
                </a:solidFill>
                <a:effectLst/>
                <a:latin typeface="Times New Roman" panose="02020603050405020304" pitchFamily="18" charset="0"/>
                <a:ea typeface="Times New Roman" panose="02020603050405020304" pitchFamily="18" charset="0"/>
              </a:rPr>
              <a:t>for all satisfaction increase on long flight distance,inflight wifi service,online boarding,seat comfort,inflight entertaiment,on board service,food and drink almost all features except gate location and arrival time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9B14A4ED-1978-1146-2809-851151850171}"/>
              </a:ext>
            </a:extLst>
          </p:cNvPr>
          <p:cNvSpPr txBox="1"/>
          <p:nvPr/>
        </p:nvSpPr>
        <p:spPr>
          <a:xfrm>
            <a:off x="313509" y="717863"/>
            <a:ext cx="4737194" cy="584775"/>
          </a:xfrm>
          <a:prstGeom prst="rect">
            <a:avLst/>
          </a:prstGeom>
          <a:noFill/>
        </p:spPr>
        <p:txBody>
          <a:bodyPr wrap="none" rtlCol="0">
            <a:spAutoFit/>
          </a:bodyPr>
          <a:lstStyle/>
          <a:p>
            <a:r>
              <a:rPr lang="en-US" sz="1800" dirty="0">
                <a:effectLst/>
                <a:highlight>
                  <a:srgbClr val="FFFFFF"/>
                </a:highlight>
                <a:latin typeface="Times New Roman" panose="02020603050405020304" pitchFamily="18" charset="0"/>
                <a:ea typeface="Times New Roman" panose="02020603050405020304" pitchFamily="18" charset="0"/>
              </a:rPr>
              <a:t>Get the correlation between each pair of features.</a:t>
            </a:r>
            <a:endParaRPr lang="en-EG" sz="1800" dirty="0">
              <a:effectLst/>
              <a:latin typeface="Times New Roman" panose="02020603050405020304" pitchFamily="18" charset="0"/>
              <a:ea typeface="Times New Roman" panose="02020603050405020304" pitchFamily="18" charset="0"/>
            </a:endParaRPr>
          </a:p>
          <a:p>
            <a:endParaRPr lang="en-EG" dirty="0"/>
          </a:p>
        </p:txBody>
      </p:sp>
      <p:pic>
        <p:nvPicPr>
          <p:cNvPr id="5" name="Picture 4">
            <a:extLst>
              <a:ext uri="{FF2B5EF4-FFF2-40B4-BE49-F238E27FC236}">
                <a16:creationId xmlns:a16="http://schemas.microsoft.com/office/drawing/2014/main" id="{718B25E8-1444-42E1-B84D-1DACB2D3D7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3333" y="1061402"/>
            <a:ext cx="7101929" cy="3848029"/>
          </a:xfrm>
          <a:prstGeom prst="rect">
            <a:avLst/>
          </a:prstGeom>
          <a:noFill/>
          <a:ln>
            <a:noFill/>
          </a:ln>
        </p:spPr>
      </p:pic>
    </p:spTree>
    <p:extLst>
      <p:ext uri="{BB962C8B-B14F-4D97-AF65-F5344CB8AC3E}">
        <p14:creationId xmlns:p14="http://schemas.microsoft.com/office/powerpoint/2010/main" val="352558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65E198A-EFDD-8B91-861B-2536DDCD1166}"/>
              </a:ext>
            </a:extLst>
          </p:cNvPr>
          <p:cNvSpPr txBox="1"/>
          <p:nvPr/>
        </p:nvSpPr>
        <p:spPr>
          <a:xfrm>
            <a:off x="397259" y="866453"/>
            <a:ext cx="7031092" cy="2154436"/>
          </a:xfrm>
          <a:prstGeom prst="rect">
            <a:avLst/>
          </a:prstGeom>
          <a:noFill/>
        </p:spPr>
        <p:txBody>
          <a:bodyPr wrap="none" rtlCol="0">
            <a:spAutoFit/>
          </a:bodyPr>
          <a:lstStyle/>
          <a:p>
            <a:pPr marL="342900" lvl="0" indent="-342900" algn="just" rtl="0">
              <a:lnSpc>
                <a:spcPct val="150000"/>
              </a:lnSpc>
              <a:buFont typeface="Symbol" pitchFamily="2" charset="2"/>
              <a:buChar char=""/>
            </a:pPr>
            <a:r>
              <a:rPr lang="en-US" sz="1600" dirty="0">
                <a:effectLst/>
                <a:highlight>
                  <a:srgbClr val="FFFFFF"/>
                </a:highlight>
                <a:latin typeface="Times New Roman" panose="02020603050405020304" pitchFamily="18" charset="0"/>
                <a:ea typeface="Times New Roman" panose="02020603050405020304" pitchFamily="18" charset="0"/>
              </a:rPr>
              <a:t>Preprocessing</a:t>
            </a:r>
            <a:endParaRPr lang="en-EG" sz="16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Courier New" panose="02070309020205020404" pitchFamily="49" charset="0"/>
              <a:buChar char="o"/>
            </a:pPr>
            <a:r>
              <a:rPr lang="en-US" sz="1600" dirty="0">
                <a:effectLst/>
                <a:highlight>
                  <a:srgbClr val="FFFFFF"/>
                </a:highlight>
                <a:latin typeface="Times New Roman" panose="02020603050405020304" pitchFamily="18" charset="0"/>
                <a:ea typeface="Times New Roman" panose="02020603050405020304" pitchFamily="18" charset="0"/>
              </a:rPr>
              <a:t>Drop columns that have high missing values (ICU/ INTUBED / Pregnant)</a:t>
            </a:r>
            <a:endParaRPr lang="en-EG" sz="16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Courier New" panose="02070309020205020404" pitchFamily="49" charset="0"/>
              <a:buChar char="o"/>
            </a:pPr>
            <a:r>
              <a:rPr lang="en-US" sz="1600" dirty="0">
                <a:effectLst/>
                <a:highlight>
                  <a:srgbClr val="FFFFFF"/>
                </a:highlight>
                <a:latin typeface="Times New Roman" panose="02020603050405020304" pitchFamily="18" charset="0"/>
                <a:ea typeface="Times New Roman" panose="02020603050405020304" pitchFamily="18" charset="0"/>
              </a:rPr>
              <a:t>Drop rows with null values</a:t>
            </a:r>
            <a:endParaRPr lang="en-EG" sz="16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Courier New" panose="02070309020205020404" pitchFamily="49" charset="0"/>
              <a:buChar char="o"/>
            </a:pPr>
            <a:r>
              <a:rPr lang="en-US" sz="1600" dirty="0">
                <a:effectLst/>
                <a:highlight>
                  <a:srgbClr val="FFFFFF"/>
                </a:highlight>
                <a:latin typeface="Times New Roman" panose="02020603050405020304" pitchFamily="18" charset="0"/>
                <a:ea typeface="Times New Roman" panose="02020603050405020304" pitchFamily="18" charset="0"/>
              </a:rPr>
              <a:t>Remove age outliers</a:t>
            </a:r>
            <a:endParaRPr lang="en-EG" sz="16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Courier New" panose="02070309020205020404" pitchFamily="49" charset="0"/>
              <a:buChar char="o"/>
            </a:pPr>
            <a:r>
              <a:rPr lang="en-US" sz="1600" dirty="0">
                <a:effectLst/>
                <a:highlight>
                  <a:srgbClr val="FFFFFF"/>
                </a:highlight>
                <a:latin typeface="Times New Roman" panose="02020603050405020304" pitchFamily="18" charset="0"/>
                <a:ea typeface="Times New Roman" panose="02020603050405020304" pitchFamily="18" charset="0"/>
              </a:rPr>
              <a:t>Convert Boolean columns to 0,1 instead of 1,2</a:t>
            </a:r>
            <a:endParaRPr lang="en-EG" sz="1600" dirty="0">
              <a:effectLst/>
              <a:latin typeface="Times New Roman" panose="02020603050405020304" pitchFamily="18" charset="0"/>
              <a:ea typeface="Times New Roman" panose="02020603050405020304" pitchFamily="18" charset="0"/>
            </a:endParaRPr>
          </a:p>
          <a:p>
            <a:endParaRPr lang="en-EG" dirty="0"/>
          </a:p>
        </p:txBody>
      </p:sp>
    </p:spTree>
    <p:extLst>
      <p:ext uri="{BB962C8B-B14F-4D97-AF65-F5344CB8AC3E}">
        <p14:creationId xmlns:p14="http://schemas.microsoft.com/office/powerpoint/2010/main" val="83302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578137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Observations and Insights</a:t>
            </a:r>
            <a:endParaRPr lang="en-EG"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1879D9C-EDAA-0953-318F-3159593E3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73" y="769812"/>
            <a:ext cx="2845435" cy="1921510"/>
          </a:xfrm>
          <a:prstGeom prst="rect">
            <a:avLst/>
          </a:prstGeom>
        </p:spPr>
      </p:pic>
      <p:pic>
        <p:nvPicPr>
          <p:cNvPr id="3" name="Picture 2">
            <a:extLst>
              <a:ext uri="{FF2B5EF4-FFF2-40B4-BE49-F238E27FC236}">
                <a16:creationId xmlns:a16="http://schemas.microsoft.com/office/drawing/2014/main" id="{9B8EA582-EEF5-B516-ACBC-0017C81013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49" y="3123167"/>
            <a:ext cx="9062951" cy="1505958"/>
          </a:xfrm>
          <a:prstGeom prst="rect">
            <a:avLst/>
          </a:prstGeom>
        </p:spPr>
      </p:pic>
    </p:spTree>
    <p:extLst>
      <p:ext uri="{BB962C8B-B14F-4D97-AF65-F5344CB8AC3E}">
        <p14:creationId xmlns:p14="http://schemas.microsoft.com/office/powerpoint/2010/main" val="119603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578137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Observations and Insights</a:t>
            </a:r>
            <a:endParaRPr lang="en-EG"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BF4D5E1A-742F-FE85-9716-E4369800F9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26" y="1077061"/>
            <a:ext cx="8993756" cy="1278270"/>
          </a:xfrm>
          <a:prstGeom prst="rect">
            <a:avLst/>
          </a:prstGeom>
        </p:spPr>
      </p:pic>
      <p:pic>
        <p:nvPicPr>
          <p:cNvPr id="5" name="Picture 4">
            <a:extLst>
              <a:ext uri="{FF2B5EF4-FFF2-40B4-BE49-F238E27FC236}">
                <a16:creationId xmlns:a16="http://schemas.microsoft.com/office/drawing/2014/main" id="{2B23AA95-F417-D5EE-C65C-39B0AA016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26" y="3062722"/>
            <a:ext cx="9057348" cy="1278271"/>
          </a:xfrm>
          <a:prstGeom prst="rect">
            <a:avLst/>
          </a:prstGeom>
        </p:spPr>
      </p:pic>
    </p:spTree>
    <p:extLst>
      <p:ext uri="{BB962C8B-B14F-4D97-AF65-F5344CB8AC3E}">
        <p14:creationId xmlns:p14="http://schemas.microsoft.com/office/powerpoint/2010/main" val="3549216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18ED9F79-6B18-4143-8841-A666B7453A82}"/>
              </a:ext>
            </a:extLst>
          </p:cNvPr>
          <p:cNvGraphicFramePr>
            <a:graphicFrameLocks noGrp="1"/>
          </p:cNvGraphicFramePr>
          <p:nvPr>
            <p:extLst>
              <p:ext uri="{D42A27DB-BD31-4B8C-83A1-F6EECF244321}">
                <p14:modId xmlns:p14="http://schemas.microsoft.com/office/powerpoint/2010/main" val="3022894868"/>
              </p:ext>
            </p:extLst>
          </p:nvPr>
        </p:nvGraphicFramePr>
        <p:xfrm>
          <a:off x="1400175" y="807243"/>
          <a:ext cx="6343650" cy="3700464"/>
        </p:xfrm>
        <a:graphic>
          <a:graphicData uri="http://schemas.openxmlformats.org/drawingml/2006/table">
            <a:tbl>
              <a:tblPr firstRow="1" bandRow="1">
                <a:tableStyleId>{3C2FFA5D-87B4-456A-9821-1D502468CF0F}</a:tableStyleId>
              </a:tblPr>
              <a:tblGrid>
                <a:gridCol w="3171825">
                  <a:extLst>
                    <a:ext uri="{9D8B030D-6E8A-4147-A177-3AD203B41FA5}">
                      <a16:colId xmlns:a16="http://schemas.microsoft.com/office/drawing/2014/main" val="1430826873"/>
                    </a:ext>
                  </a:extLst>
                </a:gridCol>
                <a:gridCol w="3171825">
                  <a:extLst>
                    <a:ext uri="{9D8B030D-6E8A-4147-A177-3AD203B41FA5}">
                      <a16:colId xmlns:a16="http://schemas.microsoft.com/office/drawing/2014/main" val="589303374"/>
                    </a:ext>
                  </a:extLst>
                </a:gridCol>
              </a:tblGrid>
              <a:tr h="616744">
                <a:tc>
                  <a:txBody>
                    <a:bodyPr/>
                    <a:lstStyle/>
                    <a:p>
                      <a:r>
                        <a:rPr lang="en-US" dirty="0"/>
                        <a:t>Model</a:t>
                      </a:r>
                    </a:p>
                  </a:txBody>
                  <a:tcPr/>
                </a:tc>
                <a:tc>
                  <a:txBody>
                    <a:bodyPr/>
                    <a:lstStyle/>
                    <a:p>
                      <a:r>
                        <a:rPr lang="en-US" dirty="0"/>
                        <a:t>Accurancy</a:t>
                      </a:r>
                    </a:p>
                  </a:txBody>
                  <a:tcPr/>
                </a:tc>
                <a:extLst>
                  <a:ext uri="{0D108BD9-81ED-4DB2-BD59-A6C34878D82A}">
                    <a16:rowId xmlns:a16="http://schemas.microsoft.com/office/drawing/2014/main" val="3739233110"/>
                  </a:ext>
                </a:extLst>
              </a:tr>
              <a:tr h="616744">
                <a:tc>
                  <a:txBody>
                    <a:bodyPr/>
                    <a:lstStyle/>
                    <a:p>
                      <a:r>
                        <a:rPr lang="en-US" dirty="0"/>
                        <a:t>Naïve Bayes</a:t>
                      </a:r>
                    </a:p>
                  </a:txBody>
                  <a:tcPr/>
                </a:tc>
                <a:tc>
                  <a:txBody>
                    <a:bodyPr/>
                    <a:lstStyle/>
                    <a:p>
                      <a:r>
                        <a:rPr lang="en-US" sz="1350" kern="1200" dirty="0">
                          <a:solidFill>
                            <a:schemeClr val="dk1"/>
                          </a:solidFill>
                          <a:effectLst/>
                          <a:latin typeface="+mn-lt"/>
                          <a:ea typeface="+mn-ea"/>
                          <a:cs typeface="+mn-cs"/>
                        </a:rPr>
                        <a:t>85.78%</a:t>
                      </a:r>
                      <a:endParaRPr lang="en-US" dirty="0"/>
                    </a:p>
                  </a:txBody>
                  <a:tcPr/>
                </a:tc>
                <a:extLst>
                  <a:ext uri="{0D108BD9-81ED-4DB2-BD59-A6C34878D82A}">
                    <a16:rowId xmlns:a16="http://schemas.microsoft.com/office/drawing/2014/main" val="3688060520"/>
                  </a:ext>
                </a:extLst>
              </a:tr>
              <a:tr h="616744">
                <a:tc>
                  <a:txBody>
                    <a:bodyPr/>
                    <a:lstStyle/>
                    <a:p>
                      <a:r>
                        <a:rPr lang="en-US" dirty="0"/>
                        <a:t>KNN(Sklearn)</a:t>
                      </a:r>
                    </a:p>
                  </a:txBody>
                  <a:tcPr/>
                </a:tc>
                <a:tc>
                  <a:txBody>
                    <a:bodyPr/>
                    <a:lstStyle/>
                    <a:p>
                      <a:r>
                        <a:rPr lang="en-US" sz="1350" kern="1200" dirty="0">
                          <a:solidFill>
                            <a:schemeClr val="dk1"/>
                          </a:solidFill>
                          <a:effectLst/>
                          <a:latin typeface="+mn-lt"/>
                          <a:ea typeface="+mn-ea"/>
                          <a:cs typeface="+mn-cs"/>
                        </a:rPr>
                        <a:t>93.04%</a:t>
                      </a:r>
                      <a:endParaRPr lang="en-US" dirty="0"/>
                    </a:p>
                  </a:txBody>
                  <a:tcPr/>
                </a:tc>
                <a:extLst>
                  <a:ext uri="{0D108BD9-81ED-4DB2-BD59-A6C34878D82A}">
                    <a16:rowId xmlns:a16="http://schemas.microsoft.com/office/drawing/2014/main" val="3219365974"/>
                  </a:ext>
                </a:extLst>
              </a:tr>
              <a:tr h="616744">
                <a:tc>
                  <a:txBody>
                    <a:bodyPr/>
                    <a:lstStyle/>
                    <a:p>
                      <a:r>
                        <a:rPr lang="en-US" dirty="0"/>
                        <a:t>Linear Regression</a:t>
                      </a:r>
                    </a:p>
                  </a:txBody>
                  <a:tcPr/>
                </a:tc>
                <a:tc>
                  <a:txBody>
                    <a:bodyPr/>
                    <a:lstStyle/>
                    <a:p>
                      <a:r>
                        <a:rPr lang="en-US" dirty="0"/>
                        <a:t>Mse=</a:t>
                      </a:r>
                      <a:r>
                        <a:rPr lang="en-US" sz="1350" kern="1200" dirty="0">
                          <a:solidFill>
                            <a:schemeClr val="dk1"/>
                          </a:solidFill>
                          <a:effectLst/>
                          <a:latin typeface="+mn-lt"/>
                          <a:ea typeface="+mn-ea"/>
                          <a:cs typeface="+mn-cs"/>
                        </a:rPr>
                        <a:t>0.1099219394433318</a:t>
                      </a:r>
                      <a:endParaRPr lang="en-US" dirty="0"/>
                    </a:p>
                  </a:txBody>
                  <a:tcPr/>
                </a:tc>
                <a:extLst>
                  <a:ext uri="{0D108BD9-81ED-4DB2-BD59-A6C34878D82A}">
                    <a16:rowId xmlns:a16="http://schemas.microsoft.com/office/drawing/2014/main" val="3829051281"/>
                  </a:ext>
                </a:extLst>
              </a:tr>
              <a:tr h="616744">
                <a:tc>
                  <a:txBody>
                    <a:bodyPr/>
                    <a:lstStyle/>
                    <a:p>
                      <a:r>
                        <a:rPr lang="en-US" dirty="0"/>
                        <a:t>Logistic Regression</a:t>
                      </a:r>
                    </a:p>
                  </a:txBody>
                  <a:tcPr/>
                </a:tc>
                <a:tc>
                  <a:txBody>
                    <a:bodyPr/>
                    <a:lstStyle/>
                    <a:p>
                      <a:r>
                        <a:rPr lang="en-US" sz="1350" kern="1200" dirty="0">
                          <a:solidFill>
                            <a:schemeClr val="dk1"/>
                          </a:solidFill>
                          <a:effectLst/>
                          <a:latin typeface="+mn-lt"/>
                          <a:ea typeface="+mn-ea"/>
                          <a:cs typeface="+mn-cs"/>
                        </a:rPr>
                        <a:t>87.66%</a:t>
                      </a:r>
                      <a:endParaRPr lang="en-US" dirty="0"/>
                    </a:p>
                  </a:txBody>
                  <a:tcPr/>
                </a:tc>
                <a:extLst>
                  <a:ext uri="{0D108BD9-81ED-4DB2-BD59-A6C34878D82A}">
                    <a16:rowId xmlns:a16="http://schemas.microsoft.com/office/drawing/2014/main" val="1427084918"/>
                  </a:ext>
                </a:extLst>
              </a:tr>
              <a:tr h="616744">
                <a:tc>
                  <a:txBody>
                    <a:bodyPr/>
                    <a:lstStyle/>
                    <a:p>
                      <a:r>
                        <a:rPr lang="en-US" dirty="0"/>
                        <a:t>KNN(</a:t>
                      </a:r>
                      <a:r>
                        <a:rPr lang="en-US" dirty="0" err="1"/>
                        <a:t>PYSpark</a:t>
                      </a:r>
                      <a:r>
                        <a:rPr lang="en-US" dirty="0"/>
                        <a:t>)</a:t>
                      </a:r>
                    </a:p>
                  </a:txBody>
                  <a:tcPr/>
                </a:tc>
                <a:tc>
                  <a:txBody>
                    <a:bodyPr/>
                    <a:lstStyle/>
                    <a:p>
                      <a:r>
                        <a:rPr lang="en-US" sz="1350" kern="1200" dirty="0">
                          <a:solidFill>
                            <a:schemeClr val="dk1"/>
                          </a:solidFill>
                          <a:effectLst/>
                          <a:latin typeface="+mn-lt"/>
                          <a:ea typeface="+mn-ea"/>
                          <a:cs typeface="+mn-cs"/>
                        </a:rPr>
                        <a:t>92.79%</a:t>
                      </a:r>
                      <a:endParaRPr lang="en-US" dirty="0"/>
                    </a:p>
                  </a:txBody>
                  <a:tcPr/>
                </a:tc>
                <a:extLst>
                  <a:ext uri="{0D108BD9-81ED-4DB2-BD59-A6C34878D82A}">
                    <a16:rowId xmlns:a16="http://schemas.microsoft.com/office/drawing/2014/main" val="2153783616"/>
                  </a:ext>
                </a:extLst>
              </a:tr>
            </a:tbl>
          </a:graphicData>
        </a:graphic>
      </p:graphicFrame>
      <p:sp>
        <p:nvSpPr>
          <p:cNvPr id="12" name="TextBox 11">
            <a:extLst>
              <a:ext uri="{FF2B5EF4-FFF2-40B4-BE49-F238E27FC236}">
                <a16:creationId xmlns:a16="http://schemas.microsoft.com/office/drawing/2014/main" id="{134E0997-397A-4246-AD4D-F974EB176416}"/>
              </a:ext>
            </a:extLst>
          </p:cNvPr>
          <p:cNvSpPr txBox="1"/>
          <p:nvPr/>
        </p:nvSpPr>
        <p:spPr>
          <a:xfrm>
            <a:off x="221456" y="174159"/>
            <a:ext cx="6250781" cy="523220"/>
          </a:xfrm>
          <a:prstGeom prst="rect">
            <a:avLst/>
          </a:prstGeom>
          <a:noFill/>
        </p:spPr>
        <p:txBody>
          <a:bodyPr wrap="square">
            <a:spAutoFit/>
          </a:bodyPr>
          <a:lstStyle/>
          <a:p>
            <a:r>
              <a:rPr kumimoji="0" lang="en-US" sz="2800" b="1" i="0" u="none" strike="noStrike" kern="1200" cap="none" spc="-90" normalizeH="0" baseline="0" noProof="0" dirty="0">
                <a:ln>
                  <a:noFill/>
                </a:ln>
                <a:solidFill>
                  <a:srgbClr val="50B4C8"/>
                </a:solidFill>
                <a:effectLst/>
                <a:uLnTx/>
                <a:uFillTx/>
                <a:latin typeface="Times New Roman" panose="02020603050405020304" pitchFamily="18" charset="0"/>
                <a:ea typeface="Times New Roman" panose="02020603050405020304" pitchFamily="18" charset="0"/>
                <a:cs typeface="+mj-cs"/>
              </a:rPr>
              <a:t>Models Training And Evaluation</a:t>
            </a:r>
            <a:endParaRPr lang="en-US" dirty="0"/>
          </a:p>
        </p:txBody>
      </p:sp>
    </p:spTree>
    <p:extLst>
      <p:ext uri="{BB962C8B-B14F-4D97-AF65-F5344CB8AC3E}">
        <p14:creationId xmlns:p14="http://schemas.microsoft.com/office/powerpoint/2010/main" val="2450884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7" y="484100"/>
            <a:ext cx="5781376" cy="483794"/>
          </a:xfrm>
          <a:prstGeom prst="rect">
            <a:avLst/>
          </a:prstGeom>
        </p:spPr>
        <p:txBody>
          <a:bodyPr spcFirstLastPara="1" wrap="square" lIns="91425" tIns="91425" rIns="91425" bIns="91425" anchor="b" anchorCtr="0">
            <a:noAutofit/>
          </a:bodyPr>
          <a:lstStyle/>
          <a:p>
            <a:pPr>
              <a:lnSpc>
                <a:spcPct val="150000"/>
              </a:lnSpc>
            </a:pPr>
            <a:r>
              <a:rPr lang="en-US" b="1" dirty="0">
                <a:effectLst/>
                <a:latin typeface="Times New Roman" panose="02020603050405020304" pitchFamily="18" charset="0"/>
                <a:ea typeface="Times New Roman" panose="02020603050405020304" pitchFamily="18" charset="0"/>
              </a:rPr>
              <a:t>Unsuccessful Trials</a:t>
            </a:r>
            <a:endParaRPr lang="en-EG"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CAE42E33-7FB5-5A17-F40B-8E4C1A9AA097}"/>
              </a:ext>
            </a:extLst>
          </p:cNvPr>
          <p:cNvSpPr txBox="1"/>
          <p:nvPr/>
        </p:nvSpPr>
        <p:spPr>
          <a:xfrm>
            <a:off x="209227" y="1032867"/>
            <a:ext cx="8846850" cy="1200329"/>
          </a:xfrm>
          <a:prstGeom prst="rect">
            <a:avLst/>
          </a:prstGeom>
          <a:noFill/>
        </p:spPr>
        <p:txBody>
          <a:bodyPr wrap="square" rtlCol="0">
            <a:spAutoFit/>
          </a:bodyPr>
          <a:lstStyle/>
          <a:p>
            <a:r>
              <a:rPr lang="en-US"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 T</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ried to remove 3 correlated features before classification :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Gate_location</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Departure_Delay_in_Minutes</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Ease_of_Online_booking</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but R-squared , mse of linear regression has dropped , also tried to remove the first 2 of them but got same results .</a:t>
            </a:r>
          </a:p>
          <a:p>
            <a:endParaRPr lang="en-EG" dirty="0">
              <a:solidFill>
                <a:schemeClr val="accent3">
                  <a:lumMod val="25000"/>
                </a:schemeClr>
              </a:solidFill>
            </a:endParaRPr>
          </a:p>
        </p:txBody>
      </p:sp>
    </p:spTree>
    <p:extLst>
      <p:ext uri="{BB962C8B-B14F-4D97-AF65-F5344CB8AC3E}">
        <p14:creationId xmlns:p14="http://schemas.microsoft.com/office/powerpoint/2010/main" val="141440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Thanks</a:t>
            </a:r>
            <a:endParaRPr sz="6000" dirty="0"/>
          </a:p>
        </p:txBody>
      </p:sp>
    </p:spTree>
    <p:extLst>
      <p:ext uri="{BB962C8B-B14F-4D97-AF65-F5344CB8AC3E}">
        <p14:creationId xmlns:p14="http://schemas.microsoft.com/office/powerpoint/2010/main" val="154779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955" name="Google Shape;955;p32"/>
          <p:cNvSpPr txBox="1">
            <a:spLocks noGrp="1"/>
          </p:cNvSpPr>
          <p:nvPr>
            <p:ph type="title" idx="2"/>
          </p:nvPr>
        </p:nvSpPr>
        <p:spPr>
          <a:xfrm>
            <a:off x="521294" y="2017893"/>
            <a:ext cx="2097000" cy="243000"/>
          </a:xfrm>
          <a:prstGeom prst="rect">
            <a:avLst/>
          </a:prstGeom>
        </p:spPr>
        <p:txBody>
          <a:bodyPr spcFirstLastPara="1" wrap="square" lIns="91425" tIns="91425" rIns="91425" bIns="91425" anchor="ctr" anchorCtr="0">
            <a:noAutofit/>
          </a:bodyPr>
          <a:lstStyle/>
          <a:p>
            <a:pPr algn="ctr"/>
            <a:r>
              <a:rPr lang="en-US" sz="1800" b="1" dirty="0">
                <a:effectLst/>
                <a:latin typeface="Times New Roman" panose="02020603050405020304" pitchFamily="18" charset="0"/>
                <a:ea typeface="Times New Roman" panose="02020603050405020304" pitchFamily="18" charset="0"/>
              </a:rPr>
              <a:t>Problem Statement</a:t>
            </a:r>
            <a:endParaRPr lang="en-EG" sz="1800" dirty="0">
              <a:effectLst/>
              <a:latin typeface="Times New Roman" panose="02020603050405020304" pitchFamily="18" charset="0"/>
              <a:ea typeface="Times New Roman" panose="02020603050405020304" pitchFamily="18" charset="0"/>
            </a:endParaRPr>
          </a:p>
        </p:txBody>
      </p:sp>
      <p:sp>
        <p:nvSpPr>
          <p:cNvPr id="956" name="Google Shape;956;p32"/>
          <p:cNvSpPr txBox="1">
            <a:spLocks noGrp="1"/>
          </p:cNvSpPr>
          <p:nvPr>
            <p:ph type="title" idx="3"/>
          </p:nvPr>
        </p:nvSpPr>
        <p:spPr>
          <a:xfrm>
            <a:off x="625694" y="1442143"/>
            <a:ext cx="1888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58" name="Google Shape;958;p32"/>
          <p:cNvSpPr txBox="1">
            <a:spLocks noGrp="1"/>
          </p:cNvSpPr>
          <p:nvPr>
            <p:ph type="title" idx="5"/>
          </p:nvPr>
        </p:nvSpPr>
        <p:spPr>
          <a:xfrm>
            <a:off x="3395059" y="2005701"/>
            <a:ext cx="2097000" cy="243000"/>
          </a:xfrm>
          <a:prstGeom prst="rect">
            <a:avLst/>
          </a:prstGeom>
        </p:spPr>
        <p:txBody>
          <a:bodyPr spcFirstLastPara="1" wrap="square" lIns="91425" tIns="91425" rIns="91425" bIns="91425" anchor="ctr" anchorCtr="0">
            <a:noAutofit/>
          </a:bodyPr>
          <a:lstStyle/>
          <a:p>
            <a:pPr algn="ctr"/>
            <a:r>
              <a:rPr lang="en-US" sz="1800" b="1" dirty="0">
                <a:effectLst/>
                <a:latin typeface="Times New Roman" panose="02020603050405020304" pitchFamily="18" charset="0"/>
                <a:ea typeface="Times New Roman" panose="02020603050405020304" pitchFamily="18" charset="0"/>
              </a:rPr>
              <a:t>Project Pipeline</a:t>
            </a:r>
            <a:endParaRPr lang="en-EG" sz="1800" dirty="0">
              <a:effectLst/>
              <a:latin typeface="Times New Roman" panose="02020603050405020304" pitchFamily="18" charset="0"/>
              <a:ea typeface="Times New Roman" panose="02020603050405020304" pitchFamily="18" charset="0"/>
            </a:endParaRPr>
          </a:p>
        </p:txBody>
      </p:sp>
      <p:sp>
        <p:nvSpPr>
          <p:cNvPr id="959" name="Google Shape;959;p32"/>
          <p:cNvSpPr txBox="1">
            <a:spLocks noGrp="1"/>
          </p:cNvSpPr>
          <p:nvPr>
            <p:ph type="title" idx="6"/>
          </p:nvPr>
        </p:nvSpPr>
        <p:spPr>
          <a:xfrm>
            <a:off x="3499459" y="1442143"/>
            <a:ext cx="1888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61" name="Google Shape;961;p32"/>
          <p:cNvSpPr txBox="1">
            <a:spLocks noGrp="1"/>
          </p:cNvSpPr>
          <p:nvPr>
            <p:ph type="title" idx="8"/>
          </p:nvPr>
        </p:nvSpPr>
        <p:spPr>
          <a:xfrm>
            <a:off x="202407" y="3489193"/>
            <a:ext cx="2804270" cy="243000"/>
          </a:xfrm>
          <a:prstGeom prst="rect">
            <a:avLst/>
          </a:prstGeom>
        </p:spPr>
        <p:txBody>
          <a:bodyPr spcFirstLastPara="1" wrap="square" lIns="91425" tIns="91425" rIns="91425" bIns="91425" anchor="ctr" anchorCtr="0">
            <a:noAutofit/>
          </a:bodyPr>
          <a:lstStyle/>
          <a:p>
            <a:pPr algn="ctr"/>
            <a:r>
              <a:rPr lang="en-US" sz="1800" b="1" dirty="0">
                <a:effectLst/>
                <a:latin typeface="Times New Roman" panose="02020603050405020304" pitchFamily="18" charset="0"/>
                <a:ea typeface="Times New Roman" panose="02020603050405020304" pitchFamily="18" charset="0"/>
              </a:rPr>
              <a:t>Analysis and Solution of the Problem</a:t>
            </a:r>
            <a:endParaRPr lang="en-EG" sz="1800" dirty="0">
              <a:effectLst/>
              <a:latin typeface="Times New Roman" panose="02020603050405020304" pitchFamily="18" charset="0"/>
              <a:ea typeface="Times New Roman" panose="02020603050405020304" pitchFamily="18" charset="0"/>
            </a:endParaRPr>
          </a:p>
        </p:txBody>
      </p:sp>
      <p:sp>
        <p:nvSpPr>
          <p:cNvPr id="962" name="Google Shape;962;p32"/>
          <p:cNvSpPr txBox="1">
            <a:spLocks noGrp="1"/>
          </p:cNvSpPr>
          <p:nvPr>
            <p:ph type="title" idx="9"/>
          </p:nvPr>
        </p:nvSpPr>
        <p:spPr>
          <a:xfrm>
            <a:off x="625694" y="2947218"/>
            <a:ext cx="1888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64" name="Google Shape;964;p32"/>
          <p:cNvSpPr txBox="1">
            <a:spLocks noGrp="1"/>
          </p:cNvSpPr>
          <p:nvPr>
            <p:ph type="title" idx="14"/>
          </p:nvPr>
        </p:nvSpPr>
        <p:spPr>
          <a:xfrm>
            <a:off x="3077345" y="3522968"/>
            <a:ext cx="2804270" cy="243000"/>
          </a:xfrm>
          <a:prstGeom prst="rect">
            <a:avLst/>
          </a:prstGeom>
        </p:spPr>
        <p:txBody>
          <a:bodyPr spcFirstLastPara="1" wrap="square" lIns="91425" tIns="91425" rIns="91425" bIns="91425" anchor="ctr" anchorCtr="0">
            <a:noAutofit/>
          </a:bodyPr>
          <a:lstStyle/>
          <a:p>
            <a:pPr algn="ctr"/>
            <a:r>
              <a:rPr lang="en-US" sz="1800" b="1" dirty="0">
                <a:effectLst/>
                <a:latin typeface="Times New Roman" panose="02020603050405020304" pitchFamily="18" charset="0"/>
                <a:ea typeface="Times New Roman" panose="02020603050405020304" pitchFamily="18" charset="0"/>
              </a:rPr>
              <a:t>Observations and Insights</a:t>
            </a:r>
            <a:endParaRPr lang="en-EG" sz="1800" dirty="0">
              <a:effectLst/>
              <a:latin typeface="Times New Roman" panose="02020603050405020304" pitchFamily="18" charset="0"/>
              <a:ea typeface="Times New Roman" panose="02020603050405020304" pitchFamily="18" charset="0"/>
            </a:endParaRPr>
          </a:p>
        </p:txBody>
      </p:sp>
      <p:sp>
        <p:nvSpPr>
          <p:cNvPr id="965" name="Google Shape;965;p32"/>
          <p:cNvSpPr txBox="1">
            <a:spLocks noGrp="1"/>
          </p:cNvSpPr>
          <p:nvPr>
            <p:ph type="title" idx="15"/>
          </p:nvPr>
        </p:nvSpPr>
        <p:spPr>
          <a:xfrm>
            <a:off x="3499459" y="2947218"/>
            <a:ext cx="1888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 name="Google Shape;958;p32">
            <a:extLst>
              <a:ext uri="{FF2B5EF4-FFF2-40B4-BE49-F238E27FC236}">
                <a16:creationId xmlns:a16="http://schemas.microsoft.com/office/drawing/2014/main" id="{CA7BFF47-2CEF-3F07-C469-6C829F74C1A1}"/>
              </a:ext>
            </a:extLst>
          </p:cNvPr>
          <p:cNvSpPr txBox="1">
            <a:spLocks/>
          </p:cNvSpPr>
          <p:nvPr/>
        </p:nvSpPr>
        <p:spPr>
          <a:xfrm>
            <a:off x="5971983" y="1856859"/>
            <a:ext cx="2097000" cy="793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Mukta"/>
              <a:buNone/>
              <a:defRPr sz="1800" b="1" i="0" u="none" strike="noStrike" cap="none">
                <a:solidFill>
                  <a:schemeClr val="accent1"/>
                </a:solidFill>
                <a:latin typeface="Mukta"/>
                <a:ea typeface="Mukta"/>
                <a:cs typeface="Mukta"/>
                <a:sym typeface="Mukta"/>
              </a:defRPr>
            </a:lvl1pPr>
            <a:lvl2pPr marR="0" lvl="1"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2pPr>
            <a:lvl3pPr marR="0" lvl="2"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3pPr>
            <a:lvl4pPr marR="0" lvl="3"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4pPr>
            <a:lvl5pPr marR="0" lvl="4"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5pPr>
            <a:lvl6pPr marR="0" lvl="5"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6pPr>
            <a:lvl7pPr marR="0" lvl="6"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7pPr>
            <a:lvl8pPr marR="0" lvl="7"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8pPr>
            <a:lvl9pPr marR="0" lvl="8"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9pPr>
          </a:lstStyle>
          <a:p>
            <a:pPr algn="ctr"/>
            <a:r>
              <a:rPr lang="en-US" sz="1800" b="1" dirty="0">
                <a:effectLst/>
                <a:latin typeface="Times New Roman" panose="02020603050405020304" pitchFamily="18" charset="0"/>
                <a:ea typeface="Times New Roman" panose="02020603050405020304" pitchFamily="18" charset="0"/>
              </a:rPr>
              <a:t>Model Training and Evaluation</a:t>
            </a:r>
            <a:endParaRPr lang="en-EG" sz="1800" dirty="0">
              <a:effectLst/>
              <a:latin typeface="Times New Roman" panose="02020603050405020304" pitchFamily="18" charset="0"/>
              <a:ea typeface="Times New Roman" panose="02020603050405020304" pitchFamily="18" charset="0"/>
            </a:endParaRPr>
          </a:p>
        </p:txBody>
      </p:sp>
      <p:sp>
        <p:nvSpPr>
          <p:cNvPr id="11" name="Google Shape;959;p32">
            <a:extLst>
              <a:ext uri="{FF2B5EF4-FFF2-40B4-BE49-F238E27FC236}">
                <a16:creationId xmlns:a16="http://schemas.microsoft.com/office/drawing/2014/main" id="{1F5BEC8A-FEEA-A483-5E94-84EAFB50569E}"/>
              </a:ext>
            </a:extLst>
          </p:cNvPr>
          <p:cNvSpPr txBox="1">
            <a:spLocks/>
          </p:cNvSpPr>
          <p:nvPr/>
        </p:nvSpPr>
        <p:spPr>
          <a:xfrm>
            <a:off x="6076383" y="1418895"/>
            <a:ext cx="1888200" cy="43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ukta"/>
              <a:buNone/>
              <a:defRPr sz="4800" b="1" i="0" u="none" strike="noStrike" cap="none">
                <a:solidFill>
                  <a:schemeClr val="accent1"/>
                </a:solidFill>
                <a:latin typeface="Mukta"/>
                <a:ea typeface="Mukta"/>
                <a:cs typeface="Mukta"/>
                <a:sym typeface="Mukta"/>
              </a:defRPr>
            </a:lvl1pPr>
            <a:lvl2pPr marR="0" lvl="1"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9pPr>
          </a:lstStyle>
          <a:p>
            <a:r>
              <a:rPr lang="en" dirty="0"/>
              <a:t>05</a:t>
            </a:r>
          </a:p>
        </p:txBody>
      </p:sp>
      <p:sp>
        <p:nvSpPr>
          <p:cNvPr id="14" name="Google Shape;958;p32">
            <a:extLst>
              <a:ext uri="{FF2B5EF4-FFF2-40B4-BE49-F238E27FC236}">
                <a16:creationId xmlns:a16="http://schemas.microsoft.com/office/drawing/2014/main" id="{C8B95281-4F3C-69F4-5BFA-C7BBED6DD630}"/>
              </a:ext>
            </a:extLst>
          </p:cNvPr>
          <p:cNvSpPr txBox="1">
            <a:spLocks/>
          </p:cNvSpPr>
          <p:nvPr/>
        </p:nvSpPr>
        <p:spPr>
          <a:xfrm>
            <a:off x="5881615" y="3335655"/>
            <a:ext cx="2097000" cy="793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Mukta"/>
              <a:buNone/>
              <a:defRPr sz="1800" b="1" i="0" u="none" strike="noStrike" cap="none">
                <a:solidFill>
                  <a:schemeClr val="accent1"/>
                </a:solidFill>
                <a:latin typeface="Mukta"/>
                <a:ea typeface="Mukta"/>
                <a:cs typeface="Mukta"/>
                <a:sym typeface="Mukta"/>
              </a:defRPr>
            </a:lvl1pPr>
            <a:lvl2pPr marR="0" lvl="1"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2pPr>
            <a:lvl3pPr marR="0" lvl="2"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3pPr>
            <a:lvl4pPr marR="0" lvl="3"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4pPr>
            <a:lvl5pPr marR="0" lvl="4"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5pPr>
            <a:lvl6pPr marR="0" lvl="5"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6pPr>
            <a:lvl7pPr marR="0" lvl="6"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7pPr>
            <a:lvl8pPr marR="0" lvl="7"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8pPr>
            <a:lvl9pPr marR="0" lvl="8" algn="l" rtl="0">
              <a:lnSpc>
                <a:spcPct val="100000"/>
              </a:lnSpc>
              <a:spcBef>
                <a:spcPts val="0"/>
              </a:spcBef>
              <a:spcAft>
                <a:spcPts val="0"/>
              </a:spcAft>
              <a:buClr>
                <a:schemeClr val="dk1"/>
              </a:buClr>
              <a:buSzPts val="2800"/>
              <a:buFont typeface="Mukta"/>
              <a:buNone/>
              <a:defRPr sz="2800" b="0" i="0" u="none" strike="noStrike" cap="none">
                <a:solidFill>
                  <a:schemeClr val="dk1"/>
                </a:solidFill>
                <a:latin typeface="Mukta"/>
                <a:ea typeface="Mukta"/>
                <a:cs typeface="Mukta"/>
                <a:sym typeface="Mukta"/>
              </a:defRPr>
            </a:lvl9pPr>
          </a:lstStyle>
          <a:p>
            <a:pPr>
              <a:lnSpc>
                <a:spcPct val="150000"/>
              </a:lnSpc>
            </a:pPr>
            <a:r>
              <a:rPr lang="en-US" sz="1800" b="1" dirty="0">
                <a:effectLst/>
                <a:latin typeface="Times New Roman" panose="02020603050405020304" pitchFamily="18" charset="0"/>
                <a:ea typeface="Times New Roman" panose="02020603050405020304" pitchFamily="18" charset="0"/>
              </a:rPr>
              <a:t>Unsuccessful Trials</a:t>
            </a:r>
            <a:endParaRPr lang="en-EG" sz="1800" dirty="0">
              <a:effectLst/>
              <a:latin typeface="Times New Roman" panose="02020603050405020304" pitchFamily="18" charset="0"/>
              <a:ea typeface="Times New Roman" panose="02020603050405020304" pitchFamily="18" charset="0"/>
            </a:endParaRPr>
          </a:p>
        </p:txBody>
      </p:sp>
      <p:sp>
        <p:nvSpPr>
          <p:cNvPr id="15" name="Google Shape;959;p32">
            <a:extLst>
              <a:ext uri="{FF2B5EF4-FFF2-40B4-BE49-F238E27FC236}">
                <a16:creationId xmlns:a16="http://schemas.microsoft.com/office/drawing/2014/main" id="{630EEEC6-F185-BEAF-3B8F-13B30D418E4E}"/>
              </a:ext>
            </a:extLst>
          </p:cNvPr>
          <p:cNvSpPr txBox="1">
            <a:spLocks/>
          </p:cNvSpPr>
          <p:nvPr/>
        </p:nvSpPr>
        <p:spPr>
          <a:xfrm>
            <a:off x="5986015" y="2897691"/>
            <a:ext cx="1888200" cy="43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ukta"/>
              <a:buNone/>
              <a:defRPr sz="4800" b="1" i="0" u="none" strike="noStrike" cap="none">
                <a:solidFill>
                  <a:schemeClr val="accent1"/>
                </a:solidFill>
                <a:latin typeface="Mukta"/>
                <a:ea typeface="Mukta"/>
                <a:cs typeface="Mukta"/>
                <a:sym typeface="Mukta"/>
              </a:defRPr>
            </a:lvl1pPr>
            <a:lvl2pPr marR="0" lvl="1"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12000"/>
              <a:buFont typeface="Mukta"/>
              <a:buNone/>
              <a:defRPr sz="12000" b="0" i="0" u="none" strike="noStrike" cap="none">
                <a:solidFill>
                  <a:schemeClr val="dk1"/>
                </a:solidFill>
                <a:latin typeface="Mukta"/>
                <a:ea typeface="Mukta"/>
                <a:cs typeface="Mukta"/>
                <a:sym typeface="Mukta"/>
              </a:defRPr>
            </a:lvl9pPr>
          </a:lstStyle>
          <a:p>
            <a:r>
              <a:rPr lang="en" dirty="0"/>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7" y="216977"/>
            <a:ext cx="3254644" cy="483794"/>
          </a:xfrm>
          <a:prstGeom prst="rect">
            <a:avLst/>
          </a:prstGeom>
        </p:spPr>
        <p:txBody>
          <a:bodyPr spcFirstLastPara="1" wrap="square" lIns="91425" tIns="91425" rIns="91425" bIns="91425" anchor="b" anchorCtr="0">
            <a:noAutofit/>
          </a:bodyPr>
          <a:lstStyle/>
          <a:p>
            <a:pPr algn="ctr"/>
            <a:r>
              <a:rPr lang="en-US" sz="2800" b="1" dirty="0">
                <a:effectLst/>
                <a:latin typeface="Times New Roman" panose="02020603050405020304" pitchFamily="18" charset="0"/>
                <a:ea typeface="Times New Roman" panose="02020603050405020304" pitchFamily="18" charset="0"/>
              </a:rPr>
              <a:t>Problem Statement</a:t>
            </a:r>
            <a:endParaRPr lang="en-EG" sz="2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CAE42E33-7FB5-5A17-F40B-8E4C1A9AA097}"/>
              </a:ext>
            </a:extLst>
          </p:cNvPr>
          <p:cNvSpPr txBox="1"/>
          <p:nvPr/>
        </p:nvSpPr>
        <p:spPr>
          <a:xfrm>
            <a:off x="209227" y="1032867"/>
            <a:ext cx="8846850" cy="2932469"/>
          </a:xfrm>
          <a:prstGeom prst="rect">
            <a:avLst/>
          </a:prstGeom>
          <a:noFill/>
        </p:spPr>
        <p:txBody>
          <a:bodyPr wrap="square" rtlCol="0">
            <a:spAutoFit/>
          </a:bodyPr>
          <a:lstStyle/>
          <a:p>
            <a:pPr marL="6350" marR="0" indent="-6350" algn="just">
              <a:lnSpc>
                <a:spcPct val="149000"/>
              </a:lnSpc>
              <a:spcBef>
                <a:spcPts val="0"/>
              </a:spcBef>
              <a:spcAft>
                <a:spcPts val="15"/>
              </a:spcAft>
            </a:pPr>
            <a:r>
              <a:rPr lang="en-US" sz="1800" dirty="0">
                <a:solidFill>
                  <a:srgbClr val="000000"/>
                </a:solidFill>
                <a:effectLst/>
                <a:latin typeface="Times New Roman" panose="02020603050405020304" pitchFamily="18" charset="0"/>
                <a:ea typeface="Times New Roman" panose="02020603050405020304" pitchFamily="18" charset="0"/>
              </a:rPr>
              <a:t>Due to aggressive competition in the airline industry, airline companies need to focus on passenger satisfaction. And customer feedback is critical since it is a consequence measurement for business performance.</a:t>
            </a:r>
          </a:p>
          <a:p>
            <a:pPr marL="6350" marR="0" indent="-6350" algn="just">
              <a:lnSpc>
                <a:spcPct val="149000"/>
              </a:lnSpc>
              <a:spcBef>
                <a:spcPts val="0"/>
              </a:spcBef>
              <a:spcAft>
                <a:spcPts val="15"/>
              </a:spcAft>
            </a:pPr>
            <a:r>
              <a:rPr lang="en-US" sz="1800" dirty="0">
                <a:solidFill>
                  <a:srgbClr val="000000"/>
                </a:solidFill>
                <a:effectLst/>
                <a:latin typeface="Times New Roman" panose="02020603050405020304" pitchFamily="18" charset="0"/>
                <a:ea typeface="Times New Roman" panose="02020603050405020304" pitchFamily="18" charset="0"/>
              </a:rPr>
              <a:t>The purpose of this notebook is to examine how Airlines can aim to determine the importance of each feature with regards to their contribution to passenger satisfaction, and in turn, boost their brand image and their customers’ loyalty and engagement by leveraging customer expectation.</a:t>
            </a:r>
          </a:p>
        </p:txBody>
      </p:sp>
    </p:spTree>
    <p:extLst>
      <p:ext uri="{BB962C8B-B14F-4D97-AF65-F5344CB8AC3E}">
        <p14:creationId xmlns:p14="http://schemas.microsoft.com/office/powerpoint/2010/main" val="239372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578137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Project Pipeline</a:t>
            </a:r>
            <a:endParaRPr lang="en-EG" dirty="0">
              <a:effectLst/>
              <a:latin typeface="Times New Roman" panose="02020603050405020304" pitchFamily="18" charset="0"/>
              <a:ea typeface="Times New Roman" panose="02020603050405020304" pitchFamily="18" charset="0"/>
            </a:endParaRPr>
          </a:p>
        </p:txBody>
      </p:sp>
      <p:pic>
        <p:nvPicPr>
          <p:cNvPr id="4" name="Picture 3" descr="WhatsApp Image 2024-05-07 at 16.10.29_cd8cce7c">
            <a:extLst>
              <a:ext uri="{FF2B5EF4-FFF2-40B4-BE49-F238E27FC236}">
                <a16:creationId xmlns:a16="http://schemas.microsoft.com/office/drawing/2014/main" id="{F7683A77-02CE-4FCB-958F-1D6ACADBF8D8}"/>
              </a:ext>
            </a:extLst>
          </p:cNvPr>
          <p:cNvPicPr/>
          <p:nvPr/>
        </p:nvPicPr>
        <p:blipFill>
          <a:blip r:embed="rId2"/>
          <a:stretch>
            <a:fillRect/>
          </a:stretch>
        </p:blipFill>
        <p:spPr>
          <a:xfrm>
            <a:off x="1150144" y="985839"/>
            <a:ext cx="7000875" cy="3471862"/>
          </a:xfrm>
          <a:prstGeom prst="rect">
            <a:avLst/>
          </a:prstGeom>
        </p:spPr>
      </p:pic>
    </p:spTree>
    <p:extLst>
      <p:ext uri="{BB962C8B-B14F-4D97-AF65-F5344CB8AC3E}">
        <p14:creationId xmlns:p14="http://schemas.microsoft.com/office/powerpoint/2010/main" val="102071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BDFD732A-36D5-CE31-FD33-0F4133BFD2B6}"/>
              </a:ext>
            </a:extLst>
          </p:cNvPr>
          <p:cNvSpPr txBox="1"/>
          <p:nvPr/>
        </p:nvSpPr>
        <p:spPr>
          <a:xfrm>
            <a:off x="209226" y="806245"/>
            <a:ext cx="3469805" cy="2031325"/>
          </a:xfrm>
          <a:prstGeom prst="rect">
            <a:avLst/>
          </a:prstGeom>
          <a:noFill/>
        </p:spPr>
        <p:txBody>
          <a:bodyPr wrap="square" rtlCol="0">
            <a:spAutoFit/>
          </a:bodyPr>
          <a:lstStyle/>
          <a:p>
            <a:pPr marL="342900" lvl="0" indent="-342900" algn="just" rtl="0">
              <a:lnSpc>
                <a:spcPct val="150000"/>
              </a:lnSpc>
              <a:buFont typeface="Symbol" pitchFamily="2" charset="2"/>
              <a:buChar char=""/>
            </a:pPr>
            <a:r>
              <a:rPr lang="en-US" sz="1200" b="1" dirty="0">
                <a:effectLst/>
                <a:highlight>
                  <a:srgbClr val="FFFFFF"/>
                </a:highlight>
                <a:latin typeface="Times New Roman" panose="02020603050405020304" pitchFamily="18" charset="0"/>
                <a:ea typeface="Times New Roman" panose="02020603050405020304" pitchFamily="18" charset="0"/>
              </a:rPr>
              <a:t>Prepare dataset</a:t>
            </a:r>
            <a:endParaRPr lang="en-EG" sz="12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itchFamily="2" charset="2"/>
              <a:buChar char=""/>
            </a:pPr>
            <a:r>
              <a:rPr lang="en-US" sz="1200" dirty="0">
                <a:effectLst/>
                <a:highlight>
                  <a:srgbClr val="FFFFFF"/>
                </a:highlight>
                <a:latin typeface="Times New Roman" panose="02020603050405020304" pitchFamily="18" charset="0"/>
                <a:ea typeface="Times New Roman" panose="02020603050405020304" pitchFamily="18" charset="0"/>
              </a:rPr>
              <a:t>	Collecting Dataset . </a:t>
            </a:r>
          </a:p>
          <a:p>
            <a:pPr marL="342900" lvl="0" indent="-342900" algn="just">
              <a:lnSpc>
                <a:spcPct val="150000"/>
              </a:lnSpc>
              <a:buFont typeface="Symbol" pitchFamily="2" charset="2"/>
              <a:buChar char=""/>
            </a:pPr>
            <a:r>
              <a:rPr lang="en-US" sz="1200" dirty="0">
                <a:effectLst/>
                <a:highlight>
                  <a:srgbClr val="FFFFFF"/>
                </a:highlight>
                <a:latin typeface="Times New Roman" panose="02020603050405020304" pitchFamily="18" charset="0"/>
                <a:ea typeface="Times New Roman" panose="02020603050405020304" pitchFamily="18" charset="0"/>
              </a:rPr>
              <a:t>	Replacing Nan and null values from columns with column mean .</a:t>
            </a:r>
          </a:p>
          <a:p>
            <a:pPr marL="342900" lvl="0" indent="-342900" algn="just">
              <a:lnSpc>
                <a:spcPct val="150000"/>
              </a:lnSpc>
              <a:buFont typeface="Symbol" pitchFamily="2" charset="2"/>
              <a:buChar char=""/>
            </a:pPr>
            <a:r>
              <a:rPr lang="en-US" sz="1200" b="1" dirty="0">
                <a:effectLst/>
                <a:highlight>
                  <a:srgbClr val="FFFFFF"/>
                </a:highlight>
                <a:latin typeface="Times New Roman" panose="02020603050405020304" pitchFamily="18" charset="0"/>
                <a:ea typeface="Times New Roman" panose="02020603050405020304" pitchFamily="18" charset="0"/>
              </a:rPr>
              <a:t>	EDA , Observations and Insights</a:t>
            </a:r>
          </a:p>
          <a:p>
            <a:pPr lvl="0" algn="just">
              <a:lnSpc>
                <a:spcPct val="150000"/>
              </a:lnSpc>
            </a:pPr>
            <a:r>
              <a:rPr lang="en-US" sz="1200" b="1" dirty="0">
                <a:effectLst/>
                <a:highlight>
                  <a:srgbClr val="FFFFFF"/>
                </a:highlight>
                <a:latin typeface="Times New Roman" panose="02020603050405020304" pitchFamily="18" charset="0"/>
                <a:ea typeface="Times New Roman" panose="02020603050405020304" pitchFamily="18" charset="0"/>
              </a:rPr>
              <a:t>	</a:t>
            </a:r>
            <a:r>
              <a:rPr lang="en-US" sz="1200" dirty="0">
                <a:highlight>
                  <a:srgbClr val="FFFFFF"/>
                </a:highlight>
                <a:latin typeface="Times New Roman" panose="02020603050405020304" pitchFamily="18" charset="0"/>
              </a:rPr>
              <a:t>Data Description</a:t>
            </a:r>
            <a:r>
              <a:rPr lang="en-US" sz="1200" b="1" dirty="0">
                <a:effectLst/>
                <a:highlight>
                  <a:srgbClr val="FFFFFF"/>
                </a:highlight>
                <a:latin typeface="Times New Roman" panose="02020603050405020304" pitchFamily="18" charset="0"/>
                <a:ea typeface="Times New Roman" panose="02020603050405020304" pitchFamily="18" charset="0"/>
              </a:rPr>
              <a:t>:</a:t>
            </a:r>
          </a:p>
          <a:p>
            <a:endParaRPr lang="en-EG" dirty="0"/>
          </a:p>
        </p:txBody>
      </p:sp>
      <p:pic>
        <p:nvPicPr>
          <p:cNvPr id="5" name="Picture 4">
            <a:extLst>
              <a:ext uri="{FF2B5EF4-FFF2-40B4-BE49-F238E27FC236}">
                <a16:creationId xmlns:a16="http://schemas.microsoft.com/office/drawing/2014/main" id="{1F132908-0E8C-411E-8708-AE8650A7DA03}"/>
              </a:ext>
            </a:extLst>
          </p:cNvPr>
          <p:cNvPicPr/>
          <p:nvPr/>
        </p:nvPicPr>
        <p:blipFill>
          <a:blip r:embed="rId2"/>
          <a:stretch>
            <a:fillRect/>
          </a:stretch>
        </p:blipFill>
        <p:spPr>
          <a:xfrm>
            <a:off x="4157034" y="717863"/>
            <a:ext cx="4777740" cy="3296920"/>
          </a:xfrm>
          <a:prstGeom prst="rect">
            <a:avLst/>
          </a:prstGeom>
        </p:spPr>
      </p:pic>
    </p:spTree>
    <p:extLst>
      <p:ext uri="{BB962C8B-B14F-4D97-AF65-F5344CB8AC3E}">
        <p14:creationId xmlns:p14="http://schemas.microsoft.com/office/powerpoint/2010/main" val="267554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A706F82E-627A-46B5-B8F2-7AF2C4189580}"/>
              </a:ext>
            </a:extLst>
          </p:cNvPr>
          <p:cNvSpPr txBox="1"/>
          <p:nvPr/>
        </p:nvSpPr>
        <p:spPr>
          <a:xfrm>
            <a:off x="350044" y="1891861"/>
            <a:ext cx="4221956" cy="931152"/>
          </a:xfrm>
          <a:prstGeom prst="rect">
            <a:avLst/>
          </a:prstGeom>
          <a:noFill/>
        </p:spPr>
        <p:txBody>
          <a:bodyPr wrap="square">
            <a:spAutoFit/>
          </a:bodyPr>
          <a:lstStyle/>
          <a:p>
            <a:pPr marL="266700" marR="2540" indent="-6350" algn="just">
              <a:lnSpc>
                <a:spcPct val="103000"/>
              </a:lnSpc>
              <a:spcBef>
                <a:spcPts val="0"/>
              </a:spcBef>
              <a:spcAft>
                <a:spcPts val="730"/>
              </a:spcAft>
            </a:pPr>
            <a:r>
              <a:rPr lang="en-US" sz="1800" dirty="0">
                <a:solidFill>
                  <a:srgbClr val="000000"/>
                </a:solidFill>
                <a:effectLst/>
                <a:latin typeface="Times New Roman" panose="02020603050405020304" pitchFamily="18" charset="0"/>
                <a:ea typeface="Times New Roman" panose="02020603050405020304" pitchFamily="18" charset="0"/>
              </a:rPr>
              <a:t>from this appears that we have to improve our services in order to make customers more satisfied</a:t>
            </a:r>
          </a:p>
        </p:txBody>
      </p:sp>
      <p:pic>
        <p:nvPicPr>
          <p:cNvPr id="9" name="Picture 8">
            <a:extLst>
              <a:ext uri="{FF2B5EF4-FFF2-40B4-BE49-F238E27FC236}">
                <a16:creationId xmlns:a16="http://schemas.microsoft.com/office/drawing/2014/main" id="{0790A2E2-2348-454D-88F9-0D0F774400D0}"/>
              </a:ext>
            </a:extLst>
          </p:cNvPr>
          <p:cNvPicPr/>
          <p:nvPr/>
        </p:nvPicPr>
        <p:blipFill>
          <a:blip r:embed="rId2"/>
          <a:stretch>
            <a:fillRect/>
          </a:stretch>
        </p:blipFill>
        <p:spPr>
          <a:xfrm>
            <a:off x="5105559" y="1157287"/>
            <a:ext cx="3170555" cy="2325370"/>
          </a:xfrm>
          <a:prstGeom prst="rect">
            <a:avLst/>
          </a:prstGeom>
        </p:spPr>
      </p:pic>
    </p:spTree>
    <p:extLst>
      <p:ext uri="{BB962C8B-B14F-4D97-AF65-F5344CB8AC3E}">
        <p14:creationId xmlns:p14="http://schemas.microsoft.com/office/powerpoint/2010/main" val="216936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189889" y="574571"/>
            <a:ext cx="5472652"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rtl="0">
              <a:lnSpc>
                <a:spcPct val="103000"/>
              </a:lnSpc>
              <a:spcBef>
                <a:spcPts val="0"/>
              </a:spcBef>
              <a:spcAft>
                <a:spcPts val="730"/>
              </a:spcAft>
              <a:buFont typeface="+mj-lt"/>
              <a:buAutoNum type="arabicPeriod"/>
            </a:pPr>
            <a:r>
              <a:rPr lang="en-US" sz="1800" b="1" dirty="0">
                <a:solidFill>
                  <a:srgbClr val="000000"/>
                </a:solidFill>
                <a:effectLst/>
                <a:latin typeface="Times New Roman" panose="02020603050405020304" pitchFamily="18" charset="0"/>
                <a:ea typeface="Times New Roman" panose="02020603050405020304" pitchFamily="18" charset="0"/>
              </a:rPr>
              <a:t>Pie chart for each feature to know its distribution:</a:t>
            </a:r>
          </a:p>
        </p:txBody>
      </p:sp>
      <p:pic>
        <p:nvPicPr>
          <p:cNvPr id="5" name="Picture 4">
            <a:extLst>
              <a:ext uri="{FF2B5EF4-FFF2-40B4-BE49-F238E27FC236}">
                <a16:creationId xmlns:a16="http://schemas.microsoft.com/office/drawing/2014/main" id="{1532735C-7C4A-417B-9EF5-B4FA8A9F808C}"/>
              </a:ext>
            </a:extLst>
          </p:cNvPr>
          <p:cNvPicPr>
            <a:picLocks noChangeAspect="1"/>
          </p:cNvPicPr>
          <p:nvPr/>
        </p:nvPicPr>
        <p:blipFill>
          <a:blip r:embed="rId2"/>
          <a:stretch>
            <a:fillRect/>
          </a:stretch>
        </p:blipFill>
        <p:spPr>
          <a:xfrm>
            <a:off x="189889" y="935054"/>
            <a:ext cx="7417919" cy="3999225"/>
          </a:xfrm>
          <a:prstGeom prst="rect">
            <a:avLst/>
          </a:prstGeom>
        </p:spPr>
      </p:pic>
    </p:spTree>
    <p:extLst>
      <p:ext uri="{BB962C8B-B14F-4D97-AF65-F5344CB8AC3E}">
        <p14:creationId xmlns:p14="http://schemas.microsoft.com/office/powerpoint/2010/main" val="127324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74;p33">
            <a:extLst>
              <a:ext uri="{FF2B5EF4-FFF2-40B4-BE49-F238E27FC236}">
                <a16:creationId xmlns:a16="http://schemas.microsoft.com/office/drawing/2014/main" id="{E45CAA1B-8E17-658D-AA4E-BEA081F93FA1}"/>
              </a:ext>
            </a:extLst>
          </p:cNvPr>
          <p:cNvSpPr txBox="1">
            <a:spLocks noGrp="1"/>
          </p:cNvSpPr>
          <p:nvPr>
            <p:ph type="title"/>
          </p:nvPr>
        </p:nvSpPr>
        <p:spPr>
          <a:xfrm>
            <a:off x="209226" y="234069"/>
            <a:ext cx="6722516" cy="483794"/>
          </a:xfrm>
          <a:prstGeom prst="rect">
            <a:avLst/>
          </a:prstGeom>
        </p:spPr>
        <p:txBody>
          <a:bodyPr spcFirstLastPara="1" wrap="square" lIns="91425" tIns="91425" rIns="91425" bIns="91425" anchor="b" anchorCtr="0">
            <a:noAutofit/>
          </a:bodyPr>
          <a:lstStyle/>
          <a:p>
            <a:pPr>
              <a:lnSpc>
                <a:spcPct val="150000"/>
              </a:lnSpc>
            </a:pPr>
            <a:r>
              <a:rPr lang="en-US" sz="2800" b="1" dirty="0">
                <a:effectLst/>
                <a:latin typeface="Times New Roman" panose="02020603050405020304" pitchFamily="18" charset="0"/>
                <a:ea typeface="Times New Roman" panose="02020603050405020304" pitchFamily="18" charset="0"/>
              </a:rPr>
              <a:t>Analysis and Solution of the Problem</a:t>
            </a:r>
            <a:endParaRPr lang="en-E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91F8944-88CE-7F24-57BC-9C3272C2634A}"/>
              </a:ext>
            </a:extLst>
          </p:cNvPr>
          <p:cNvSpPr>
            <a:spLocks noChangeArrowheads="1"/>
          </p:cNvSpPr>
          <p:nvPr/>
        </p:nvSpPr>
        <p:spPr bwMode="auto">
          <a:xfrm>
            <a:off x="126727" y="569239"/>
            <a:ext cx="5472652" cy="36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rtl="0">
              <a:lnSpc>
                <a:spcPct val="103000"/>
              </a:lnSpc>
              <a:spcBef>
                <a:spcPts val="0"/>
              </a:spcBef>
              <a:spcAft>
                <a:spcPts val="730"/>
              </a:spcAft>
              <a:buFont typeface="+mj-lt"/>
              <a:buAutoNum type="arabicPeriod"/>
            </a:pPr>
            <a:r>
              <a:rPr lang="en-US" sz="1800" b="1" dirty="0">
                <a:solidFill>
                  <a:srgbClr val="000000"/>
                </a:solidFill>
                <a:effectLst/>
                <a:latin typeface="Times New Roman" panose="02020603050405020304" pitchFamily="18" charset="0"/>
                <a:ea typeface="Times New Roman" panose="02020603050405020304" pitchFamily="18" charset="0"/>
              </a:rPr>
              <a:t>Pie chart for each feature to know its distribution:</a:t>
            </a:r>
          </a:p>
        </p:txBody>
      </p:sp>
      <p:pic>
        <p:nvPicPr>
          <p:cNvPr id="4" name="Picture 3">
            <a:extLst>
              <a:ext uri="{FF2B5EF4-FFF2-40B4-BE49-F238E27FC236}">
                <a16:creationId xmlns:a16="http://schemas.microsoft.com/office/drawing/2014/main" id="{9844CBE4-5174-47BA-8DAA-F8F48CCB6837}"/>
              </a:ext>
            </a:extLst>
          </p:cNvPr>
          <p:cNvPicPr>
            <a:picLocks noChangeAspect="1"/>
          </p:cNvPicPr>
          <p:nvPr/>
        </p:nvPicPr>
        <p:blipFill>
          <a:blip r:embed="rId2"/>
          <a:stretch>
            <a:fillRect/>
          </a:stretch>
        </p:blipFill>
        <p:spPr>
          <a:xfrm>
            <a:off x="718600" y="929722"/>
            <a:ext cx="6722516" cy="3847373"/>
          </a:xfrm>
          <a:prstGeom prst="rect">
            <a:avLst/>
          </a:prstGeom>
        </p:spPr>
      </p:pic>
    </p:spTree>
    <p:extLst>
      <p:ext uri="{BB962C8B-B14F-4D97-AF65-F5344CB8AC3E}">
        <p14:creationId xmlns:p14="http://schemas.microsoft.com/office/powerpoint/2010/main" val="349412579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216</TotalTime>
  <Words>1106</Words>
  <Application>Microsoft Office PowerPoint</Application>
  <PresentationFormat>On-screen Show (16:9)</PresentationFormat>
  <Paragraphs>120</Paragraphs>
  <Slides>28</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Times New Roman</vt:lpstr>
      <vt:lpstr>Courier New</vt:lpstr>
      <vt:lpstr>Calibri Light</vt:lpstr>
      <vt:lpstr>Symbol</vt:lpstr>
      <vt:lpstr>Mukta</vt:lpstr>
      <vt:lpstr>Roboto</vt:lpstr>
      <vt:lpstr>Arial</vt:lpstr>
      <vt:lpstr>Metropolitan</vt:lpstr>
      <vt:lpstr>Microsoft Word Document</vt:lpstr>
      <vt:lpstr>Air line Customer Satisfaction analysis</vt:lpstr>
      <vt:lpstr>PowerPoint Presentation</vt:lpstr>
      <vt:lpstr>TABLE OF CONTENTS</vt:lpstr>
      <vt:lpstr>Problem Statement</vt:lpstr>
      <vt:lpstr>Project Pipeline</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Analysis and Solution of the Problem</vt:lpstr>
      <vt:lpstr>Observations and Insights</vt:lpstr>
      <vt:lpstr>Observations and Insights</vt:lpstr>
      <vt:lpstr>PowerPoint Presentation</vt:lpstr>
      <vt:lpstr>Unsuccessful Trials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Death Rate Prediction</dc:title>
  <dc:creator>aya ahmed</dc:creator>
  <cp:lastModifiedBy>aya ahmed</cp:lastModifiedBy>
  <cp:revision>13</cp:revision>
  <dcterms:modified xsi:type="dcterms:W3CDTF">2024-05-09T19:05:59Z</dcterms:modified>
</cp:coreProperties>
</file>